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4" r:id="rId3"/>
    <p:sldId id="328" r:id="rId4"/>
    <p:sldId id="342" r:id="rId5"/>
    <p:sldId id="343" r:id="rId6"/>
    <p:sldId id="331" r:id="rId7"/>
    <p:sldId id="344" r:id="rId8"/>
    <p:sldId id="345" r:id="rId9"/>
    <p:sldId id="346" r:id="rId10"/>
    <p:sldId id="347" r:id="rId11"/>
    <p:sldId id="348" r:id="rId12"/>
    <p:sldId id="349" r:id="rId13"/>
    <p:sldId id="350" r:id="rId14"/>
    <p:sldId id="351" r:id="rId15"/>
    <p:sldId id="35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393"/>
    <a:srgbClr val="5C97FF"/>
    <a:srgbClr val="E54778"/>
    <a:srgbClr val="F6ED3C"/>
    <a:srgbClr val="86C27E"/>
    <a:srgbClr val="E3E3E3"/>
    <a:srgbClr val="9B22DE"/>
    <a:srgbClr val="8238BA"/>
    <a:srgbClr val="5A329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5E885B-5A94-B9C3-6337-ADE671BB34F4}" v="1" dt="2024-07-08T16:29:39.4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02" d="100"/>
          <a:sy n="102" d="100"/>
        </p:scale>
        <p:origin x="-1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8662B-7A00-463F-ABC2-8CB817714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1B39D5-2E8F-4088-A279-D5B184EC82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09020E-A0B1-480C-88EE-F3F5622F3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CE58C4-1A1D-47E8-A572-55E695DFF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8682E-9206-4F3E-BF78-9A83BE8BE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796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333954-F753-42F0-9CD2-D8374EC0F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E16B7-0C13-4CD1-BA95-2B2748AF5E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4C8FBC-E72A-4B16-B75C-FAE9B0429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70613-A059-4CC5-8B7E-57F0614CA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99710B-5444-421D-8F3D-B885CAB09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439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DA3BF6-3A08-43D1-9403-DC36864ED7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0DB789-269F-4840-AECB-E62EECD95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63D2B1-DE87-4DFC-889D-028193CB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DFFA7-D019-492B-8781-6600FCA33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3B2C17-195F-45DE-9FF0-273343617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1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BC902-926C-458D-B766-34CA6509B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6B3A1-0F46-47D9-BADD-ADA9C5E6E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BC1F3-CF1F-45FB-828D-EB30C152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B72CD-5E11-4BBD-8940-76AE9A90E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E1B34-9AA9-436B-900B-ABAFD8A08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29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AF191-A1DD-4671-B0C1-D0AE2A16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A33DE3-5916-4ECA-B9BA-5A513E63F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5CFE-F656-45CC-87E3-2008C1754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BD2A0-0E9F-4264-81FA-B165AFDA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816521-82AB-48DC-ADA5-1F3110897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75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36AF8-D3C9-4504-940A-3194C5ABF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0D6F64-BC32-41D5-93AC-F745B2CDA9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06CBF73-0061-40FF-9899-B54A6A4F18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F4742-F2FA-4425-A2D7-7A36F16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DAC1E3-BD85-4B36-9E6D-C1B4CE894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9C30F-412C-4D83-BBD2-B7A59C491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50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E7C83-DC5C-43A7-BA4C-A4ECF365B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045A5-95FB-4C43-A128-3DD88C2EA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B6BE0B-7ACF-4F9D-BD9B-55D7D7AF6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9E5EA4-5B56-4FDB-8361-2204E3805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13D1BCF-E327-44EE-BA90-65ADDDA8EC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E57D01-0F36-4E8F-B67A-EDEA92921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597AF9-BDAF-4FC2-B791-89DBF548D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B942C6-B542-433F-9A3B-5500A963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64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71164C-24BD-4A66-B7FC-3C2CBF7A6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785283-530D-43BD-A3D9-34452A1B0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166E14-2294-4117-8655-0CF8A5D35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347065-EF11-42E1-AE08-F7883EC90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8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6EEAF-B1C3-487C-95CA-0A4E175A5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B58F7-B452-4FD7-A6A0-41C5BC86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30945-D144-48E9-A157-FF986C80D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44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83872-51BB-498A-B9D7-B2E3988EE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FF2D5-53F5-4683-A05E-38BC120B4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62F826-5F0A-45E6-AA6A-49DD904CF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742A5E-3EF1-4B9E-8D09-075F800ED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D3ED6-E083-4418-8436-1337868EF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AD7FF8-8805-42EA-BCBA-2814C87C4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4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B3864-169E-41D0-9479-E6DA3F95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6CD8C1-F0C1-48EA-B2D7-49D3C9833B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E418-61DD-415A-B1B8-8D5ECFD38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B24FB0-0229-4D2C-B5A7-27ECA0F23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18924-046F-4E12-8636-5854C2395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137D3D-0AAD-458D-9F7B-B2AE9014C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84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B22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1EC856-CDE1-4030-BAEB-4E4462C8E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3EA70D-8B72-48EA-8701-8B4BDC881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CECA08-9D76-4C63-9062-AA650CE5A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D7B0D-6A69-4094-8280-7D2E4A169ED6}" type="datetimeFigureOut">
              <a:rPr lang="en-US" smtClean="0"/>
              <a:t>7/8/2024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D8C515-D0FF-4DD2-8137-38E7BB2A38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AF69B-1447-4FBA-B818-BCAD21554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4B087-D13C-4784-9D4A-26C3729D5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52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hyperlink" Target="http://www.menti.com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880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sp>
        <p:nvSpPr>
          <p:cNvPr id="10" name="Title 5">
            <a:extLst>
              <a:ext uri="{FF2B5EF4-FFF2-40B4-BE49-F238E27FC236}">
                <a16:creationId xmlns:a16="http://schemas.microsoft.com/office/drawing/2014/main" id="{3AC7D79E-0DB3-4303-9239-177114E62799}"/>
              </a:ext>
            </a:extLst>
          </p:cNvPr>
          <p:cNvSpPr txBox="1">
            <a:spLocks/>
          </p:cNvSpPr>
          <p:nvPr/>
        </p:nvSpPr>
        <p:spPr>
          <a:xfrm>
            <a:off x="2917896" y="1052309"/>
            <a:ext cx="7529804" cy="1200329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 dirty="0">
                <a:solidFill>
                  <a:srgbClr val="5C97FF"/>
                </a:solidFill>
                <a:latin typeface="Karla" panose="020B0004030503030003" pitchFamily="34" charset="0"/>
              </a:rPr>
              <a:t>Welcome!</a:t>
            </a:r>
            <a:endParaRPr lang="en-US" b="1" dirty="0">
              <a:solidFill>
                <a:srgbClr val="5C97FF"/>
              </a:solidFill>
              <a:latin typeface="Karla" panose="020B0004030503030003" pitchFamily="34" charset="0"/>
            </a:endParaRPr>
          </a:p>
        </p:txBody>
      </p:sp>
      <p:pic>
        <p:nvPicPr>
          <p:cNvPr id="12" name="Google Shape;122;p3">
            <a:extLst>
              <a:ext uri="{FF2B5EF4-FFF2-40B4-BE49-F238E27FC236}">
                <a16:creationId xmlns:a16="http://schemas.microsoft.com/office/drawing/2014/main" id="{CAA84615-64AB-4A50-B448-A46127D2BE28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3246" t="35282" r="7829" b="13461"/>
          <a:stretch/>
        </p:blipFill>
        <p:spPr>
          <a:xfrm>
            <a:off x="3121640" y="3346151"/>
            <a:ext cx="7529804" cy="2340716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7534AD2-C60C-4DF0-AF39-57E2ED733B54}"/>
              </a:ext>
            </a:extLst>
          </p:cNvPr>
          <p:cNvSpPr txBox="1"/>
          <p:nvPr/>
        </p:nvSpPr>
        <p:spPr>
          <a:xfrm>
            <a:off x="3234087" y="2480341"/>
            <a:ext cx="7304911" cy="690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Clr>
                <a:srgbClr val="F6853E"/>
              </a:buClr>
              <a:buSzPts val="4250"/>
            </a:pPr>
            <a:r>
              <a:rPr lang="en-US" sz="2400" dirty="0">
                <a:latin typeface="Karla" panose="020B0004030503030003" pitchFamily="34" charset="0"/>
              </a:rPr>
              <a:t>Thank you to our participants and guests for taking the time to learn from one another.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C4CF37-3A5C-424B-8AD6-76D2BE173A1F}"/>
              </a:ext>
            </a:extLst>
          </p:cNvPr>
          <p:cNvCxnSpPr/>
          <p:nvPr/>
        </p:nvCxnSpPr>
        <p:spPr>
          <a:xfrm>
            <a:off x="3009195" y="2226564"/>
            <a:ext cx="7529804" cy="0"/>
          </a:xfrm>
          <a:prstGeom prst="line">
            <a:avLst/>
          </a:prstGeom>
          <a:ln w="76200">
            <a:solidFill>
              <a:srgbClr val="E54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B09A1684-EE97-B4A3-9915-E27E5CDEB8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572" y="119830"/>
            <a:ext cx="1768584" cy="363161"/>
          </a:xfrm>
          <a:prstGeom prst="rect">
            <a:avLst/>
          </a:prstGeom>
        </p:spPr>
      </p:pic>
      <p:pic>
        <p:nvPicPr>
          <p:cNvPr id="7" name="Picture 6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7CEB9183-BEBC-4659-7C01-A948894409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156" y="119830"/>
            <a:ext cx="2212810" cy="36929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854BAB-BC39-5395-C5DF-486387922F2C}"/>
              </a:ext>
            </a:extLst>
          </p:cNvPr>
          <p:cNvSpPr txBox="1"/>
          <p:nvPr/>
        </p:nvSpPr>
        <p:spPr>
          <a:xfrm>
            <a:off x="9605359" y="114900"/>
            <a:ext cx="25731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32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5D59F3-F71B-EEEC-7FC1-6FAF8DDA3710}"/>
              </a:ext>
            </a:extLst>
          </p:cNvPr>
          <p:cNvSpPr/>
          <p:nvPr/>
        </p:nvSpPr>
        <p:spPr>
          <a:xfrm>
            <a:off x="1425812" y="878242"/>
            <a:ext cx="10766188" cy="578494"/>
          </a:xfrm>
          <a:prstGeom prst="rect">
            <a:avLst/>
          </a:prstGeom>
          <a:solidFill>
            <a:srgbClr val="5C97FF"/>
          </a:solidFill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Karla Medium" panose="020B0004030503030003" pitchFamily="34" charset="0"/>
              </a:rPr>
              <a:t>Court System</a:t>
            </a:r>
          </a:p>
        </p:txBody>
      </p:sp>
      <p:sp>
        <p:nvSpPr>
          <p:cNvPr id="8" name="Google Shape;108;p1">
            <a:extLst>
              <a:ext uri="{FF2B5EF4-FFF2-40B4-BE49-F238E27FC236}">
                <a16:creationId xmlns:a16="http://schemas.microsoft.com/office/drawing/2014/main" id="{B267C7E2-A93C-8014-FEC7-F22D53A81A91}"/>
              </a:ext>
            </a:extLst>
          </p:cNvPr>
          <p:cNvSpPr txBox="1"/>
          <p:nvPr/>
        </p:nvSpPr>
        <p:spPr>
          <a:xfrm>
            <a:off x="2708294" y="2409465"/>
            <a:ext cx="8726155" cy="2668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3200" b="1" u="sng" dirty="0">
                <a:solidFill>
                  <a:srgbClr val="0070C0"/>
                </a:solidFill>
                <a:latin typeface="Karla Medium" panose="020B0004030503030003" pitchFamily="34" charset="0"/>
                <a:ea typeface="Calibri"/>
                <a:cs typeface="Calibri"/>
                <a:sym typeface="Calibri"/>
              </a:rPr>
              <a:t>Meet Your Career Chat Professional!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F6853E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Name: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Judith Stein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Title: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Probation Officer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Company: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Commonwealth of Massachusetts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3911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pic>
        <p:nvPicPr>
          <p:cNvPr id="1026" name="Picture 2" descr="Free Vector | Group therapy illustration">
            <a:extLst>
              <a:ext uri="{FF2B5EF4-FFF2-40B4-BE49-F238E27FC236}">
                <a16:creationId xmlns:a16="http://schemas.microsoft.com/office/drawing/2014/main" id="{FCC4105F-67EF-4BFD-A122-BB77EADF2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876" y="2692016"/>
            <a:ext cx="596265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ED83AF85-6BE7-6D26-48B7-D52FC1AE87E0}"/>
              </a:ext>
            </a:extLst>
          </p:cNvPr>
          <p:cNvSpPr/>
          <p:nvPr/>
        </p:nvSpPr>
        <p:spPr>
          <a:xfrm>
            <a:off x="1473758" y="983463"/>
            <a:ext cx="10766188" cy="1229897"/>
          </a:xfrm>
          <a:prstGeom prst="rect">
            <a:avLst/>
          </a:prstGeom>
          <a:solidFill>
            <a:srgbClr val="5C97FF"/>
          </a:solidFill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solidFill>
                  <a:schemeClr val="bg1"/>
                </a:solidFill>
                <a:latin typeface="Karla" panose="020B0004030503030003" pitchFamily="34" charset="0"/>
              </a:rPr>
              <a:t>Group Discussion</a:t>
            </a:r>
          </a:p>
        </p:txBody>
      </p:sp>
    </p:spTree>
    <p:extLst>
      <p:ext uri="{BB962C8B-B14F-4D97-AF65-F5344CB8AC3E}">
        <p14:creationId xmlns:p14="http://schemas.microsoft.com/office/powerpoint/2010/main" val="2992624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94BA68-C608-E8EF-2284-79D00543348B}"/>
              </a:ext>
            </a:extLst>
          </p:cNvPr>
          <p:cNvSpPr txBox="1"/>
          <p:nvPr/>
        </p:nvSpPr>
        <p:spPr>
          <a:xfrm>
            <a:off x="3806354" y="782200"/>
            <a:ext cx="610099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Karla" panose="020B0004030503030003" pitchFamily="34" charset="0"/>
              </a:rPr>
              <a:t>Go to </a:t>
            </a:r>
            <a:r>
              <a:rPr lang="en-US" sz="1800" b="1" dirty="0">
                <a:solidFill>
                  <a:srgbClr val="0070C0"/>
                </a:solidFill>
                <a:latin typeface="Karla" panose="020B00040305030300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www.menti.com</a:t>
            </a:r>
            <a:r>
              <a:rPr lang="en-US" sz="1800" b="1" dirty="0">
                <a:solidFill>
                  <a:srgbClr val="0070C0"/>
                </a:solidFill>
                <a:latin typeface="Karla" panose="020B0004030503030003" pitchFamily="34" charset="0"/>
              </a:rPr>
              <a:t> </a:t>
            </a:r>
            <a:r>
              <a:rPr lang="en-US" sz="1800" dirty="0">
                <a:latin typeface="Karla" panose="020B0004030503030003" pitchFamily="34" charset="0"/>
              </a:rPr>
              <a:t>and use the code: </a:t>
            </a:r>
            <a:r>
              <a:rPr lang="en-US" sz="1800" b="1" dirty="0">
                <a:latin typeface="Karla" panose="020B0004030503030003" pitchFamily="34" charset="0"/>
              </a:rPr>
              <a:t>4998 7589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9B5B4B-3735-286A-EAAC-F8D2BA28A859}"/>
              </a:ext>
            </a:extLst>
          </p:cNvPr>
          <p:cNvSpPr txBox="1"/>
          <p:nvPr/>
        </p:nvSpPr>
        <p:spPr>
          <a:xfrm>
            <a:off x="3082688" y="1647609"/>
            <a:ext cx="76835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Karla" panose="020B0004030503030003" pitchFamily="34" charset="0"/>
              </a:rPr>
              <a:t>What is a skill set that you would like to develop after today’s career chat?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260E8B3-B2CA-42DA-B991-3572CFAC6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5704" y="4024790"/>
            <a:ext cx="2171670" cy="2171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210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3" name="Google Shape;215;p37">
            <a:extLst>
              <a:ext uri="{FF2B5EF4-FFF2-40B4-BE49-F238E27FC236}">
                <a16:creationId xmlns:a16="http://schemas.microsoft.com/office/drawing/2014/main" id="{2B54393E-7631-AF94-5CB6-F2A574CA2F56}"/>
              </a:ext>
            </a:extLst>
          </p:cNvPr>
          <p:cNvSpPr txBox="1">
            <a:spLocks/>
          </p:cNvSpPr>
          <p:nvPr/>
        </p:nvSpPr>
        <p:spPr>
          <a:xfrm>
            <a:off x="2853919" y="1833814"/>
            <a:ext cx="7582167" cy="333453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t" anchorCtr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 pitchFamily="34" charset="0"/>
              <a:buNone/>
            </a:pPr>
            <a:r>
              <a:rPr lang="en-US" sz="6000" b="1" dirty="0">
                <a:solidFill>
                  <a:schemeClr val="tx1"/>
                </a:solidFill>
                <a:latin typeface="Karla" panose="020B0004030503030003" pitchFamily="34" charset="0"/>
              </a:rPr>
              <a:t>Thanks to all our professional guests and for your interest and participation!</a:t>
            </a:r>
            <a:endParaRPr lang="en-US" sz="3600" b="1" dirty="0">
              <a:solidFill>
                <a:schemeClr val="tx1"/>
              </a:solidFill>
              <a:latin typeface="Karla" panose="020B000403050303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117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3" name="Google Shape;215;p37">
            <a:extLst>
              <a:ext uri="{FF2B5EF4-FFF2-40B4-BE49-F238E27FC236}">
                <a16:creationId xmlns:a16="http://schemas.microsoft.com/office/drawing/2014/main" id="{DDB44540-8546-DE4A-8C2C-D773A11C9D34}"/>
              </a:ext>
            </a:extLst>
          </p:cNvPr>
          <p:cNvSpPr txBox="1">
            <a:spLocks/>
          </p:cNvSpPr>
          <p:nvPr/>
        </p:nvSpPr>
        <p:spPr>
          <a:xfrm>
            <a:off x="1841636" y="886607"/>
            <a:ext cx="9843239" cy="548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 pitchFamily="34" charset="0"/>
              <a:buNone/>
            </a:pPr>
            <a:r>
              <a:rPr lang="en-US" sz="4800" b="1" dirty="0">
                <a:solidFill>
                  <a:srgbClr val="5C9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la" panose="020B0004030503030003" pitchFamily="34" charset="0"/>
              </a:rPr>
              <a:t>Join Our LinkedIn Group!</a:t>
            </a: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 pitchFamily="34" charset="0"/>
              <a:buNone/>
            </a:pPr>
            <a:r>
              <a:rPr lang="en-US" sz="4000" b="1" dirty="0">
                <a:solidFill>
                  <a:schemeClr val="tx1"/>
                </a:solidFill>
                <a:latin typeface="Karla" panose="020B0004030503030003" pitchFamily="34" charset="0"/>
              </a:rPr>
              <a:t>MA YouthWorks Network</a:t>
            </a:r>
          </a:p>
          <a:p>
            <a:pPr marL="0" indent="0" algn="ctr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 pitchFamily="34" charset="0"/>
              <a:buNone/>
            </a:pPr>
            <a:r>
              <a:rPr lang="en-US" b="1" dirty="0">
                <a:solidFill>
                  <a:schemeClr val="tx1"/>
                </a:solidFill>
                <a:latin typeface="Karla" panose="020B0004030503030003" pitchFamily="34" charset="0"/>
              </a:rPr>
              <a:t>https://www.linkedin.com/groups/12447490/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9896A6F-5E74-E1B5-FA0E-DE2A4C381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145" y="3490327"/>
            <a:ext cx="1786212" cy="1786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4321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FD5EF-978E-35AD-ACEA-E1A25480D9FF}"/>
              </a:ext>
            </a:extLst>
          </p:cNvPr>
          <p:cNvSpPr txBox="1"/>
          <p:nvPr/>
        </p:nvSpPr>
        <p:spPr>
          <a:xfrm>
            <a:off x="2548046" y="1266112"/>
            <a:ext cx="8207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ts val="4000"/>
              <a:buFont typeface="Arial" pitchFamily="34" charset="0"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5C97FF"/>
                </a:solidFill>
                <a:effectLst/>
                <a:uLnTx/>
                <a:uFillTx/>
                <a:latin typeface="Karla" panose="020B0004030503030003" pitchFamily="34" charset="0"/>
                <a:ea typeface="+mn-ea"/>
                <a:cs typeface="+mn-cs"/>
              </a:rPr>
              <a:t>Host Contact Information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805E1A-AD0D-64F0-16FA-78CDCC8808AF}"/>
              </a:ext>
            </a:extLst>
          </p:cNvPr>
          <p:cNvSpPr txBox="1"/>
          <p:nvPr/>
        </p:nvSpPr>
        <p:spPr>
          <a:xfrm>
            <a:off x="3409699" y="2139370"/>
            <a:ext cx="6611226" cy="1883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ts val="4000"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rla" panose="020B0004030503030003" pitchFamily="34" charset="0"/>
                <a:ea typeface="+mn-ea"/>
                <a:cs typeface="+mn-cs"/>
              </a:rPr>
              <a:t>Name: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ts val="4000"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rla" panose="020B0004030503030003" pitchFamily="34" charset="0"/>
                <a:ea typeface="+mn-ea"/>
                <a:cs typeface="+mn-cs"/>
              </a:rPr>
              <a:t>Title: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ts val="4000"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Karla" panose="020B0004030503030003" pitchFamily="34" charset="0"/>
              </a:rPr>
              <a:t>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arla" panose="020B0004030503030003" pitchFamily="34" charset="0"/>
                <a:ea typeface="+mn-ea"/>
                <a:cs typeface="+mn-cs"/>
              </a:rPr>
              <a:t>mail: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Tx/>
              <a:buSzPts val="4000"/>
              <a:buFont typeface="Arial" pitchFamily="34" charset="0"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Karla" panose="020B0004030503030003" pitchFamily="34" charset="0"/>
              </a:rPr>
              <a:t>Telephone: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arla" panose="020B000403050303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73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11" name="Picture 10" descr="A collage of two people&#10;&#10;Description automatically generated with low confidence">
            <a:extLst>
              <a:ext uri="{FF2B5EF4-FFF2-40B4-BE49-F238E27FC236}">
                <a16:creationId xmlns:a16="http://schemas.microsoft.com/office/drawing/2014/main" id="{AB5B1FF3-9DDC-4A7F-B116-5C979CB52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53" b="50146"/>
          <a:stretch/>
        </p:blipFill>
        <p:spPr>
          <a:xfrm>
            <a:off x="6185013" y="1331883"/>
            <a:ext cx="3789411" cy="1429471"/>
          </a:xfrm>
          <a:prstGeom prst="rect">
            <a:avLst/>
          </a:prstGeom>
        </p:spPr>
      </p:pic>
      <p:pic>
        <p:nvPicPr>
          <p:cNvPr id="15" name="Picture 14" descr="A collage of two people&#10;&#10;Description automatically generated with low confidence">
            <a:extLst>
              <a:ext uri="{FF2B5EF4-FFF2-40B4-BE49-F238E27FC236}">
                <a16:creationId xmlns:a16="http://schemas.microsoft.com/office/drawing/2014/main" id="{2FB11157-92CA-436B-9E88-826CCB4765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1381" b="22"/>
          <a:stretch/>
        </p:blipFill>
        <p:spPr>
          <a:xfrm>
            <a:off x="2591710" y="1331883"/>
            <a:ext cx="3593303" cy="1429471"/>
          </a:xfrm>
          <a:prstGeom prst="rect">
            <a:avLst/>
          </a:prstGeom>
        </p:spPr>
      </p:pic>
      <p:sp>
        <p:nvSpPr>
          <p:cNvPr id="17" name="Google Shape;105;p1">
            <a:extLst>
              <a:ext uri="{FF2B5EF4-FFF2-40B4-BE49-F238E27FC236}">
                <a16:creationId xmlns:a16="http://schemas.microsoft.com/office/drawing/2014/main" id="{34F59017-91D4-4745-A499-B665E12B61AA}"/>
              </a:ext>
            </a:extLst>
          </p:cNvPr>
          <p:cNvSpPr txBox="1">
            <a:spLocks/>
          </p:cNvSpPr>
          <p:nvPr/>
        </p:nvSpPr>
        <p:spPr>
          <a:xfrm>
            <a:off x="2430624" y="3349686"/>
            <a:ext cx="7543800" cy="230742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5000"/>
              </a:lnSpc>
              <a:spcBef>
                <a:spcPts val="0"/>
              </a:spcBef>
              <a:buClr>
                <a:srgbClr val="00A4DD"/>
              </a:buClr>
              <a:buSzPts val="7200"/>
              <a:buFont typeface="Calibri"/>
              <a:buNone/>
            </a:pPr>
            <a:r>
              <a:rPr lang="en-US" sz="6000" dirty="0">
                <a:solidFill>
                  <a:srgbClr val="5C97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rla" panose="020B0004030503030003" pitchFamily="34" charset="0"/>
              </a:rPr>
              <a:t>CAREER CHATS</a:t>
            </a:r>
          </a:p>
          <a:p>
            <a:pPr>
              <a:lnSpc>
                <a:spcPct val="85000"/>
              </a:lnSpc>
              <a:spcBef>
                <a:spcPts val="1800"/>
              </a:spcBef>
              <a:buClr>
                <a:srgbClr val="00A4DD"/>
              </a:buClr>
              <a:buSzPts val="7200"/>
              <a:buFont typeface="Calibri"/>
              <a:buNone/>
            </a:pPr>
            <a:r>
              <a:rPr lang="en-US" sz="2800" i="0" dirty="0">
                <a:solidFill>
                  <a:srgbClr val="232333"/>
                </a:solidFill>
                <a:effectLst/>
                <a:latin typeface="Karla" panose="020B0004030503030003" pitchFamily="34" charset="0"/>
              </a:rPr>
              <a:t>60-Minute Zoom conversations to gain insight, industry knowledge and tips to finding a successful career</a:t>
            </a:r>
            <a:endParaRPr lang="en-US" sz="2800" dirty="0">
              <a:solidFill>
                <a:srgbClr val="00516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rla" panose="020B00040305030300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DC92FE3-C327-A210-9B92-020CF944CE85}"/>
              </a:ext>
            </a:extLst>
          </p:cNvPr>
          <p:cNvGrpSpPr/>
          <p:nvPr/>
        </p:nvGrpSpPr>
        <p:grpSpPr>
          <a:xfrm>
            <a:off x="1611747" y="119830"/>
            <a:ext cx="4105219" cy="372686"/>
            <a:chOff x="1611747" y="76201"/>
            <a:chExt cx="4105219" cy="372686"/>
          </a:xfrm>
        </p:grpSpPr>
        <p:pic>
          <p:nvPicPr>
            <p:cNvPr id="3" name="Picture 2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FD73D864-3474-2002-A831-73A3147654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47" y="76201"/>
              <a:ext cx="1892409" cy="372686"/>
            </a:xfrm>
            <a:prstGeom prst="rect">
              <a:avLst/>
            </a:prstGeom>
          </p:spPr>
        </p:pic>
        <p:pic>
          <p:nvPicPr>
            <p:cNvPr id="4" name="Picture 3" descr="A purple letter on a black background&#10;&#10;Description automatically generated">
              <a:extLst>
                <a:ext uri="{FF2B5EF4-FFF2-40B4-BE49-F238E27FC236}">
                  <a16:creationId xmlns:a16="http://schemas.microsoft.com/office/drawing/2014/main" id="{DFCD6250-6BDE-4059-8F1D-933727432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156" y="76201"/>
              <a:ext cx="2212810" cy="36929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906FA6ED-E753-E8F2-2200-B3E77D4062A9}"/>
              </a:ext>
            </a:extLst>
          </p:cNvPr>
          <p:cNvSpPr txBox="1"/>
          <p:nvPr/>
        </p:nvSpPr>
        <p:spPr>
          <a:xfrm>
            <a:off x="9728119" y="119830"/>
            <a:ext cx="207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922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7B0533-520C-48AC-96F2-68D248F570A8}"/>
              </a:ext>
            </a:extLst>
          </p:cNvPr>
          <p:cNvSpPr txBox="1"/>
          <p:nvPr/>
        </p:nvSpPr>
        <p:spPr>
          <a:xfrm>
            <a:off x="2077278" y="1215926"/>
            <a:ext cx="9143999" cy="37675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srgbClr val="5C97FF"/>
                </a:solidFill>
                <a:latin typeface="Karla" panose="020B000403050303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Friendly Reminders:</a:t>
            </a:r>
            <a:endParaRPr lang="en-US" sz="2800" u="sng" dirty="0">
              <a:solidFill>
                <a:srgbClr val="5C97FF"/>
              </a:solidFill>
              <a:latin typeface="Karla" panose="020B000403050303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endParaRPr lang="en-US" dirty="0">
              <a:solidFill>
                <a:srgbClr val="363636"/>
              </a:solidFill>
              <a:latin typeface="Karla" panose="020B0004030503030003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Karla" panose="020B000403050303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Chats is a professional environment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>
              <a:effectLst/>
              <a:latin typeface="Karla" panose="020B000403050303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Karla" panose="020B000403050303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lang="en-US" sz="2000" dirty="0">
                <a:latin typeface="Karla" panose="020B000403050303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</a:t>
            </a:r>
            <a:r>
              <a:rPr lang="en-US" sz="2000" dirty="0">
                <a:effectLst/>
                <a:latin typeface="Karla" panose="020B000403050303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muted during conversation in main room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effectLst/>
              <a:latin typeface="Karla" panose="020B000403050303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latin typeface="Karla" panose="020B000403050303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communicate via chat box  or raise your hand an unmute yourself.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endParaRPr lang="en-US" sz="2000" dirty="0">
              <a:effectLst/>
              <a:latin typeface="Karla" panose="020B00040305030300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latin typeface="Karla" panose="020B00040305030300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encourage participants to turn video on if you are comfortable to and in an environment where it is appropriate to do so </a:t>
            </a: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C519D-DDF4-02C5-9B75-0A99FCD2DD61}"/>
              </a:ext>
            </a:extLst>
          </p:cNvPr>
          <p:cNvGrpSpPr/>
          <p:nvPr/>
        </p:nvGrpSpPr>
        <p:grpSpPr>
          <a:xfrm>
            <a:off x="1611747" y="119830"/>
            <a:ext cx="4105219" cy="372686"/>
            <a:chOff x="1611747" y="76201"/>
            <a:chExt cx="4105219" cy="372686"/>
          </a:xfrm>
        </p:grpSpPr>
        <p:pic>
          <p:nvPicPr>
            <p:cNvPr id="9" name="Picture 8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4A433A0C-3874-34A2-E0C1-818795AF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47" y="76201"/>
              <a:ext cx="1892409" cy="372686"/>
            </a:xfrm>
            <a:prstGeom prst="rect">
              <a:avLst/>
            </a:prstGeom>
          </p:spPr>
        </p:pic>
        <p:pic>
          <p:nvPicPr>
            <p:cNvPr id="10" name="Picture 9" descr="A purple letter on a black background&#10;&#10;Description automatically generated">
              <a:extLst>
                <a:ext uri="{FF2B5EF4-FFF2-40B4-BE49-F238E27FC236}">
                  <a16:creationId xmlns:a16="http://schemas.microsoft.com/office/drawing/2014/main" id="{3ED577D9-1B94-5784-EC6D-58B5703C6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156" y="76201"/>
              <a:ext cx="2212810" cy="369290"/>
            </a:xfrm>
            <a:prstGeom prst="rect">
              <a:avLst/>
            </a:prstGeom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1D1C380-3CA8-C4D3-D06F-F9DC76C46F1D}"/>
              </a:ext>
            </a:extLst>
          </p:cNvPr>
          <p:cNvSpPr txBox="1"/>
          <p:nvPr/>
        </p:nvSpPr>
        <p:spPr>
          <a:xfrm>
            <a:off x="9728119" y="119830"/>
            <a:ext cx="207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99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C519D-DDF4-02C5-9B75-0A99FCD2DD61}"/>
              </a:ext>
            </a:extLst>
          </p:cNvPr>
          <p:cNvGrpSpPr/>
          <p:nvPr/>
        </p:nvGrpSpPr>
        <p:grpSpPr>
          <a:xfrm>
            <a:off x="1611747" y="119830"/>
            <a:ext cx="4105219" cy="372686"/>
            <a:chOff x="1611747" y="76201"/>
            <a:chExt cx="4105219" cy="372686"/>
          </a:xfrm>
        </p:grpSpPr>
        <p:pic>
          <p:nvPicPr>
            <p:cNvPr id="9" name="Picture 8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4A433A0C-3874-34A2-E0C1-818795AF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47" y="76201"/>
              <a:ext cx="1892409" cy="372686"/>
            </a:xfrm>
            <a:prstGeom prst="rect">
              <a:avLst/>
            </a:prstGeom>
          </p:spPr>
        </p:pic>
        <p:pic>
          <p:nvPicPr>
            <p:cNvPr id="10" name="Picture 9" descr="A purple letter on a black background&#10;&#10;Description automatically generated">
              <a:extLst>
                <a:ext uri="{FF2B5EF4-FFF2-40B4-BE49-F238E27FC236}">
                  <a16:creationId xmlns:a16="http://schemas.microsoft.com/office/drawing/2014/main" id="{3ED577D9-1B94-5784-EC6D-58B5703C6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156" y="76201"/>
              <a:ext cx="2212810" cy="369290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90A3BB1E-F3F9-D552-5D21-794235E3EC37}"/>
              </a:ext>
            </a:extLst>
          </p:cNvPr>
          <p:cNvSpPr>
            <a:spLocks/>
          </p:cNvSpPr>
          <p:nvPr/>
        </p:nvSpPr>
        <p:spPr>
          <a:xfrm>
            <a:off x="2507210" y="1196411"/>
            <a:ext cx="7303362" cy="3802310"/>
          </a:xfrm>
          <a:prstGeom prst="rect">
            <a:avLst/>
          </a:prstGeom>
          <a:ln>
            <a:solidFill>
              <a:srgbClr val="5C97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0" b="1" dirty="0"/>
          </a:p>
          <a:p>
            <a:pPr algn="ctr"/>
            <a:endParaRPr lang="en-US" sz="4800" b="1" u="sng" dirty="0"/>
          </a:p>
          <a:p>
            <a:pPr algn="ctr"/>
            <a:endParaRPr lang="en-US" sz="4400" b="1" u="sng" dirty="0"/>
          </a:p>
          <a:p>
            <a:pPr algn="ctr"/>
            <a:endParaRPr lang="en-US" sz="4400" b="1" u="sng" dirty="0"/>
          </a:p>
          <a:p>
            <a:pPr algn="ctr"/>
            <a:endParaRPr lang="en-US" sz="4400" b="1" u="sng" dirty="0"/>
          </a:p>
          <a:p>
            <a:pPr algn="ctr"/>
            <a:r>
              <a:rPr lang="en-US" sz="3200" b="1" u="sng" dirty="0">
                <a:solidFill>
                  <a:srgbClr val="5C97FF"/>
                </a:solidFill>
                <a:latin typeface="Karla Medium" panose="020B0004030503030003" pitchFamily="34" charset="0"/>
              </a:rPr>
              <a:t>YouthWorks Weekly Raffle</a:t>
            </a:r>
            <a:r>
              <a:rPr lang="en-US" sz="3200" b="1" dirty="0">
                <a:solidFill>
                  <a:srgbClr val="5C97FF"/>
                </a:solidFill>
                <a:latin typeface="Karla" panose="020B0004030503030003" pitchFamily="34" charset="0"/>
              </a:rPr>
              <a:t>!</a:t>
            </a:r>
          </a:p>
          <a:p>
            <a:pPr algn="ctr"/>
            <a:endParaRPr lang="en-US" sz="2000" b="1" u="sng" dirty="0">
              <a:latin typeface="Karla" panose="020B0004030503030003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Karla" panose="020B0004030503030003" pitchFamily="34" charset="0"/>
              </a:rPr>
              <a:t>Active participation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Karla" panose="020B0004030503030003" pitchFamily="34" charset="0"/>
              </a:rPr>
              <a:t>Video camera 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latin typeface="Karla" panose="020B0004030503030003" pitchFamily="34" charset="0"/>
              </a:rPr>
              <a:t>Ask questions/ via chat or unmute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b="1" dirty="0">
                <a:latin typeface="Karla" panose="020B0004030503030003" pitchFamily="34" charset="0"/>
              </a:rPr>
              <a:t>MUST</a:t>
            </a:r>
            <a:r>
              <a:rPr lang="en-US" sz="2800" b="1" dirty="0">
                <a:latin typeface="Karla" panose="020B0004030503030003" pitchFamily="34" charset="0"/>
              </a:rPr>
              <a:t> provide contact info to be entered into drawing </a:t>
            </a:r>
            <a:r>
              <a:rPr lang="en-US" b="1" dirty="0">
                <a:solidFill>
                  <a:srgbClr val="5C97FF"/>
                </a:solidFill>
                <a:latin typeface="Karla" panose="020B0004030503030003" pitchFamily="34" charset="0"/>
              </a:rPr>
              <a:t>(</a:t>
            </a:r>
            <a:r>
              <a:rPr lang="en-US" b="1" dirty="0">
                <a:solidFill>
                  <a:srgbClr val="5C97FF"/>
                </a:solidFill>
                <a:effectLst/>
                <a:latin typeface="Karla" panose="020B0004030503030003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First name, last name, D.O.B, region and program, phone number and email address)</a:t>
            </a:r>
            <a:endParaRPr lang="en-US" b="1" dirty="0">
              <a:solidFill>
                <a:srgbClr val="5C97FF"/>
              </a:solidFill>
              <a:latin typeface="Karla" panose="020B0004030503030003" pitchFamily="34" charset="0"/>
            </a:endParaRPr>
          </a:p>
          <a:p>
            <a:endParaRPr lang="en-US" sz="3200" b="1" dirty="0"/>
          </a:p>
          <a:p>
            <a:r>
              <a:rPr lang="en-US" sz="4800" b="1" dirty="0"/>
              <a:t>* This slide is optional</a:t>
            </a:r>
          </a:p>
          <a:p>
            <a:pPr algn="ctr"/>
            <a:endParaRPr lang="en-US" sz="4800" b="1" dirty="0"/>
          </a:p>
          <a:p>
            <a:pPr algn="ctr"/>
            <a:endParaRPr lang="en-US" sz="4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A83B6E-C7CF-9D4F-D56D-C1E72A6582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7846" y="573043"/>
            <a:ext cx="2456901" cy="18960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EC5C36A-FDE3-C802-9B66-B041BF3EFB45}"/>
              </a:ext>
            </a:extLst>
          </p:cNvPr>
          <p:cNvSpPr txBox="1"/>
          <p:nvPr/>
        </p:nvSpPr>
        <p:spPr>
          <a:xfrm>
            <a:off x="9728119" y="119830"/>
            <a:ext cx="207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20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C519D-DDF4-02C5-9B75-0A99FCD2DD61}"/>
              </a:ext>
            </a:extLst>
          </p:cNvPr>
          <p:cNvGrpSpPr/>
          <p:nvPr/>
        </p:nvGrpSpPr>
        <p:grpSpPr>
          <a:xfrm>
            <a:off x="1626738" y="196762"/>
            <a:ext cx="3260056" cy="292400"/>
            <a:chOff x="1611747" y="76201"/>
            <a:chExt cx="4105219" cy="372686"/>
          </a:xfrm>
        </p:grpSpPr>
        <p:pic>
          <p:nvPicPr>
            <p:cNvPr id="9" name="Picture 8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4A433A0C-3874-34A2-E0C1-818795AF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47" y="76201"/>
              <a:ext cx="1892409" cy="372686"/>
            </a:xfrm>
            <a:prstGeom prst="rect">
              <a:avLst/>
            </a:prstGeom>
          </p:spPr>
        </p:pic>
        <p:pic>
          <p:nvPicPr>
            <p:cNvPr id="10" name="Picture 9" descr="A purple letter on a black background&#10;&#10;Description automatically generated">
              <a:extLst>
                <a:ext uri="{FF2B5EF4-FFF2-40B4-BE49-F238E27FC236}">
                  <a16:creationId xmlns:a16="http://schemas.microsoft.com/office/drawing/2014/main" id="{3ED577D9-1B94-5784-EC6D-58B5703C6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156" y="76201"/>
              <a:ext cx="2212810" cy="369290"/>
            </a:xfrm>
            <a:prstGeom prst="rect">
              <a:avLst/>
            </a:prstGeom>
          </p:spPr>
        </p:pic>
      </p:grpSp>
      <p:sp>
        <p:nvSpPr>
          <p:cNvPr id="2" name="Google Shape;114;p2">
            <a:extLst>
              <a:ext uri="{FF2B5EF4-FFF2-40B4-BE49-F238E27FC236}">
                <a16:creationId xmlns:a16="http://schemas.microsoft.com/office/drawing/2014/main" id="{5BF29125-DC5F-3E97-21CA-228E79478AF5}"/>
              </a:ext>
            </a:extLst>
          </p:cNvPr>
          <p:cNvSpPr txBox="1">
            <a:spLocks/>
          </p:cNvSpPr>
          <p:nvPr/>
        </p:nvSpPr>
        <p:spPr>
          <a:xfrm>
            <a:off x="3037006" y="2502698"/>
            <a:ext cx="7543800" cy="289629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spcFirstLastPara="1" vert="horz" wrap="square" lIns="0" tIns="45700" rIns="0" bIns="45700" rtlCol="0" anchor="t" anchorCtr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/>
              <a:buChar char="•"/>
            </a:pPr>
            <a:r>
              <a:rPr lang="en-US" b="1" dirty="0">
                <a:solidFill>
                  <a:srgbClr val="5C97FF"/>
                </a:solidFill>
                <a:latin typeface="Karla" panose="020B0004030503030003" pitchFamily="34" charset="0"/>
              </a:rPr>
              <a:t>Welcome &amp; Opening Activity</a:t>
            </a:r>
            <a:endParaRPr lang="en-US" dirty="0">
              <a:solidFill>
                <a:srgbClr val="5C97FF"/>
              </a:solidFill>
              <a:latin typeface="Karla" panose="020B000403050303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/>
              <a:buChar char="•"/>
            </a:pPr>
            <a:r>
              <a:rPr lang="en-US" b="1" u="sng" dirty="0">
                <a:solidFill>
                  <a:srgbClr val="5C97FF"/>
                </a:solidFill>
                <a:latin typeface="Karla" panose="020B0004030503030003" pitchFamily="34" charset="0"/>
              </a:rPr>
              <a:t>Panel</a:t>
            </a:r>
            <a:r>
              <a:rPr lang="en-US" b="1" dirty="0">
                <a:solidFill>
                  <a:srgbClr val="5C97FF"/>
                </a:solidFill>
                <a:latin typeface="Karla" panose="020B0004030503030003" pitchFamily="34" charset="0"/>
              </a:rPr>
              <a:t> Introductions</a:t>
            </a: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/>
              <a:buChar char="•"/>
            </a:pPr>
            <a:r>
              <a:rPr lang="en-US" b="1" dirty="0">
                <a:solidFill>
                  <a:srgbClr val="5C97FF"/>
                </a:solidFill>
                <a:latin typeface="Karla" panose="020B0004030503030003" pitchFamily="34" charset="0"/>
              </a:rPr>
              <a:t>Group Discussion</a:t>
            </a:r>
            <a:endParaRPr lang="en-US" dirty="0">
              <a:solidFill>
                <a:srgbClr val="5C97FF"/>
              </a:solidFill>
              <a:latin typeface="Karla" panose="020B0004030503030003" pitchFamily="34" charset="0"/>
            </a:endParaRPr>
          </a:p>
          <a:p>
            <a:pPr marL="457200" indent="-457200">
              <a:lnSpc>
                <a:spcPct val="90000"/>
              </a:lnSpc>
              <a:spcBef>
                <a:spcPts val="1200"/>
              </a:spcBef>
              <a:buClrTx/>
              <a:buSzPts val="4000"/>
              <a:buFont typeface="Arial"/>
              <a:buChar char="•"/>
            </a:pPr>
            <a:r>
              <a:rPr lang="en-US" b="1" u="sng" dirty="0">
                <a:solidFill>
                  <a:srgbClr val="5C97FF"/>
                </a:solidFill>
                <a:latin typeface="Karla" panose="020B0004030503030003" pitchFamily="34" charset="0"/>
              </a:rPr>
              <a:t>Wrap-up</a:t>
            </a:r>
            <a:r>
              <a:rPr lang="en-US" dirty="0">
                <a:solidFill>
                  <a:srgbClr val="5C97FF"/>
                </a:solidFill>
                <a:latin typeface="Karla" panose="020B0004030503030003" pitchFamily="34" charset="0"/>
              </a:rPr>
              <a:t>: </a:t>
            </a:r>
            <a:r>
              <a:rPr lang="en-US" b="1" dirty="0">
                <a:solidFill>
                  <a:srgbClr val="5C97FF"/>
                </a:solidFill>
                <a:latin typeface="Karla" panose="020B0004030503030003" pitchFamily="34" charset="0"/>
              </a:rPr>
              <a:t>Takeaways and Next Steps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8590BFA-3A6B-4BF1-E254-DB546489FC07}"/>
              </a:ext>
            </a:extLst>
          </p:cNvPr>
          <p:cNvSpPr txBox="1"/>
          <p:nvPr/>
        </p:nvSpPr>
        <p:spPr>
          <a:xfrm>
            <a:off x="2853920" y="1095417"/>
            <a:ext cx="610222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b="1" dirty="0">
                <a:solidFill>
                  <a:srgbClr val="5C97FF"/>
                </a:solidFill>
                <a:latin typeface="Karla Medium" panose="020B0004030503030003" pitchFamily="34" charset="0"/>
              </a:rPr>
              <a:t>Agenda: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62C9B79-FC3B-4D0F-55AF-86A3716F064A}"/>
              </a:ext>
            </a:extLst>
          </p:cNvPr>
          <p:cNvCxnSpPr/>
          <p:nvPr/>
        </p:nvCxnSpPr>
        <p:spPr>
          <a:xfrm>
            <a:off x="3009195" y="2226564"/>
            <a:ext cx="7529804" cy="0"/>
          </a:xfrm>
          <a:prstGeom prst="line">
            <a:avLst/>
          </a:prstGeom>
          <a:ln w="76200">
            <a:solidFill>
              <a:srgbClr val="E5477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F4A2F8A-47B2-2D92-3FF7-EE9518BD711C}"/>
              </a:ext>
            </a:extLst>
          </p:cNvPr>
          <p:cNvSpPr txBox="1"/>
          <p:nvPr/>
        </p:nvSpPr>
        <p:spPr>
          <a:xfrm>
            <a:off x="9728119" y="119830"/>
            <a:ext cx="20761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7087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solidFill>
            <a:schemeClr val="bg1"/>
          </a:solidFill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                                       Ad                                                                                        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E5477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4E3DB1"/>
              </a:solidFill>
              <a:effectLst/>
              <a:highlight>
                <a:srgbClr val="9B22DE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Graphical user interface, diagram&#10;&#10;Description automatically generated">
            <a:extLst>
              <a:ext uri="{FF2B5EF4-FFF2-40B4-BE49-F238E27FC236}">
                <a16:creationId xmlns:a16="http://schemas.microsoft.com/office/drawing/2014/main" id="{52CAAE7A-5E75-401C-8407-56314A68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" t="14739" r="1404" b="19203"/>
          <a:stretch/>
        </p:blipFill>
        <p:spPr>
          <a:xfrm>
            <a:off x="2159114" y="1472008"/>
            <a:ext cx="9068540" cy="433142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F77043-C9D0-F967-2BE1-79C243491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4990" y="121235"/>
            <a:ext cx="4109060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1989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D3C519D-DDF4-02C5-9B75-0A99FCD2DD61}"/>
              </a:ext>
            </a:extLst>
          </p:cNvPr>
          <p:cNvGrpSpPr/>
          <p:nvPr/>
        </p:nvGrpSpPr>
        <p:grpSpPr>
          <a:xfrm>
            <a:off x="1611747" y="119830"/>
            <a:ext cx="4105219" cy="372686"/>
            <a:chOff x="1611747" y="76201"/>
            <a:chExt cx="4105219" cy="372686"/>
          </a:xfrm>
        </p:grpSpPr>
        <p:pic>
          <p:nvPicPr>
            <p:cNvPr id="9" name="Picture 8" descr="A purple text on a black background&#10;&#10;Description automatically generated">
              <a:extLst>
                <a:ext uri="{FF2B5EF4-FFF2-40B4-BE49-F238E27FC236}">
                  <a16:creationId xmlns:a16="http://schemas.microsoft.com/office/drawing/2014/main" id="{4A433A0C-3874-34A2-E0C1-818795AFD8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1747" y="76201"/>
              <a:ext cx="1892409" cy="372686"/>
            </a:xfrm>
            <a:prstGeom prst="rect">
              <a:avLst/>
            </a:prstGeom>
          </p:spPr>
        </p:pic>
        <p:pic>
          <p:nvPicPr>
            <p:cNvPr id="10" name="Picture 9" descr="A purple letter on a black background&#10;&#10;Description automatically generated">
              <a:extLst>
                <a:ext uri="{FF2B5EF4-FFF2-40B4-BE49-F238E27FC236}">
                  <a16:creationId xmlns:a16="http://schemas.microsoft.com/office/drawing/2014/main" id="{3ED577D9-1B94-5784-EC6D-58B5703C6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4156" y="76201"/>
              <a:ext cx="2212810" cy="369290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3" name="Title 5">
            <a:extLst>
              <a:ext uri="{FF2B5EF4-FFF2-40B4-BE49-F238E27FC236}">
                <a16:creationId xmlns:a16="http://schemas.microsoft.com/office/drawing/2014/main" id="{33916C67-655E-98DB-0750-135461B33649}"/>
              </a:ext>
            </a:extLst>
          </p:cNvPr>
          <p:cNvSpPr txBox="1">
            <a:spLocks/>
          </p:cNvSpPr>
          <p:nvPr/>
        </p:nvSpPr>
        <p:spPr>
          <a:xfrm>
            <a:off x="2998354" y="1022191"/>
            <a:ext cx="7529804" cy="108952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>
                <a:solidFill>
                  <a:srgbClr val="5C97FF"/>
                </a:solidFill>
                <a:latin typeface="Karla" panose="020B0004030503030003" pitchFamily="34" charset="0"/>
              </a:rPr>
              <a:t>Industries:</a:t>
            </a:r>
          </a:p>
        </p:txBody>
      </p:sp>
      <p:sp>
        <p:nvSpPr>
          <p:cNvPr id="7" name="Google Shape;135;p9">
            <a:extLst>
              <a:ext uri="{FF2B5EF4-FFF2-40B4-BE49-F238E27FC236}">
                <a16:creationId xmlns:a16="http://schemas.microsoft.com/office/drawing/2014/main" id="{3F839DE1-001F-42EE-66D8-1BFD373C7461}"/>
              </a:ext>
            </a:extLst>
          </p:cNvPr>
          <p:cNvSpPr txBox="1">
            <a:spLocks/>
          </p:cNvSpPr>
          <p:nvPr/>
        </p:nvSpPr>
        <p:spPr>
          <a:xfrm>
            <a:off x="3182438" y="2555417"/>
            <a:ext cx="7252936" cy="176268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45700" rIns="0" bIns="45700" rtlCol="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62940" indent="-571500">
              <a:lnSpc>
                <a:spcPct val="90000"/>
              </a:lnSpc>
              <a:spcBef>
                <a:spcPts val="1400"/>
              </a:spcBef>
              <a:buClrTx/>
              <a:buSzPts val="3200"/>
              <a:buFont typeface="Noto Sans Symbols"/>
              <a:buChar char="❑"/>
            </a:pPr>
            <a:r>
              <a:rPr lang="en-US" dirty="0">
                <a:solidFill>
                  <a:schemeClr val="tx1"/>
                </a:solidFill>
                <a:latin typeface="Karla" panose="020B0004030503030003" pitchFamily="34" charset="0"/>
              </a:rPr>
              <a:t>Workforce Development</a:t>
            </a:r>
          </a:p>
          <a:p>
            <a:pPr marL="662940" indent="-571500">
              <a:lnSpc>
                <a:spcPct val="90000"/>
              </a:lnSpc>
              <a:spcBef>
                <a:spcPts val="1400"/>
              </a:spcBef>
              <a:buSzPts val="3200"/>
              <a:buFont typeface="Noto Sans Symbols"/>
              <a:buChar char="❑"/>
            </a:pPr>
            <a:r>
              <a:rPr lang="en-US" dirty="0">
                <a:solidFill>
                  <a:schemeClr val="tx1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Education and Family Support</a:t>
            </a:r>
          </a:p>
          <a:p>
            <a:pPr marL="662940" indent="-571500">
              <a:lnSpc>
                <a:spcPct val="90000"/>
              </a:lnSpc>
              <a:spcBef>
                <a:spcPts val="1400"/>
              </a:spcBef>
              <a:buClrTx/>
              <a:buSzPts val="3200"/>
              <a:buFont typeface="Noto Sans Symbols"/>
              <a:buChar char="❑"/>
            </a:pPr>
            <a:r>
              <a:rPr lang="en-US" dirty="0">
                <a:solidFill>
                  <a:schemeClr val="tx1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Court System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1A7E93-CF0F-B602-5C9F-569B4C6B46A7}"/>
              </a:ext>
            </a:extLst>
          </p:cNvPr>
          <p:cNvSpPr/>
          <p:nvPr/>
        </p:nvSpPr>
        <p:spPr>
          <a:xfrm>
            <a:off x="2711311" y="2066001"/>
            <a:ext cx="7984521" cy="45719"/>
          </a:xfrm>
          <a:prstGeom prst="rect">
            <a:avLst/>
          </a:prstGeom>
          <a:solidFill>
            <a:srgbClr val="F6ED3C"/>
          </a:solidFill>
          <a:ln>
            <a:solidFill>
              <a:srgbClr val="E3E3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6ED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52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3" name="Google Shape;108;p1">
            <a:extLst>
              <a:ext uri="{FF2B5EF4-FFF2-40B4-BE49-F238E27FC236}">
                <a16:creationId xmlns:a16="http://schemas.microsoft.com/office/drawing/2014/main" id="{92E893A1-50F3-7A9F-2713-37CE6C02CD2F}"/>
              </a:ext>
            </a:extLst>
          </p:cNvPr>
          <p:cNvSpPr txBox="1"/>
          <p:nvPr/>
        </p:nvSpPr>
        <p:spPr>
          <a:xfrm>
            <a:off x="2662577" y="2334978"/>
            <a:ext cx="7313378" cy="2668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3200" b="1" u="sng" dirty="0">
              <a:solidFill>
                <a:srgbClr val="0070C0"/>
              </a:solidFill>
              <a:latin typeface="Karla Medium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3200" b="1" u="sng" dirty="0">
                <a:solidFill>
                  <a:srgbClr val="0070C0"/>
                </a:solidFill>
                <a:latin typeface="Karla Medium" panose="020B0004030503030003" pitchFamily="34" charset="0"/>
                <a:ea typeface="Calibri"/>
                <a:cs typeface="Calibri"/>
                <a:sym typeface="Calibri"/>
              </a:rPr>
              <a:t>Meet Your Career Chat Professional!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F6853E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Name: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Tonja </a:t>
            </a:r>
            <a:r>
              <a:rPr lang="en-US" sz="2800" dirty="0" err="1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Mettlach</a:t>
            </a:r>
            <a:endParaRPr lang="en-US" sz="2800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Title: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Executive Director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Company: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Mass Workforce Association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878242"/>
            <a:ext cx="10766188" cy="578494"/>
          </a:xfrm>
          <a:prstGeom prst="rect">
            <a:avLst/>
          </a:prstGeom>
          <a:solidFill>
            <a:srgbClr val="5C97FF"/>
          </a:solidFill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Karla Medium" panose="020B0004030503030003" pitchFamily="34" charset="0"/>
              </a:rPr>
              <a:t>Workforce Development</a:t>
            </a:r>
          </a:p>
        </p:txBody>
      </p:sp>
    </p:spTree>
    <p:extLst>
      <p:ext uri="{BB962C8B-B14F-4D97-AF65-F5344CB8AC3E}">
        <p14:creationId xmlns:p14="http://schemas.microsoft.com/office/powerpoint/2010/main" val="1112378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425812" y="0"/>
            <a:ext cx="10766188" cy="578494"/>
          </a:xfrm>
          <a:prstGeom prst="rect">
            <a:avLst/>
          </a:prstGeom>
          <a:noFill/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/>
              <a:t>Before We Start!</a:t>
            </a:r>
            <a:endParaRPr lang="en-US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8C08F-57D5-4097-B01A-09E38DDE8354}"/>
              </a:ext>
            </a:extLst>
          </p:cNvPr>
          <p:cNvSpPr/>
          <p:nvPr/>
        </p:nvSpPr>
        <p:spPr>
          <a:xfrm>
            <a:off x="0" y="0"/>
            <a:ext cx="1428108" cy="6858000"/>
          </a:xfrm>
          <a:prstGeom prst="rect">
            <a:avLst/>
          </a:prstGeom>
          <a:solidFill>
            <a:srgbClr val="E547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54778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BC70DE5-7970-4A1A-A982-2DD651C6FE26}"/>
              </a:ext>
            </a:extLst>
          </p:cNvPr>
          <p:cNvSpPr/>
          <p:nvPr/>
        </p:nvSpPr>
        <p:spPr>
          <a:xfrm>
            <a:off x="1425812" y="0"/>
            <a:ext cx="95892" cy="6858000"/>
          </a:xfrm>
          <a:prstGeom prst="rect">
            <a:avLst/>
          </a:prstGeom>
          <a:solidFill>
            <a:srgbClr val="5C9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E3DB1"/>
              </a:solidFill>
              <a:highlight>
                <a:srgbClr val="9B22DE"/>
              </a:highlight>
            </a:endParaRPr>
          </a:p>
        </p:txBody>
      </p:sp>
      <p:pic>
        <p:nvPicPr>
          <p:cNvPr id="9" name="Picture 8" descr="A purple text on a black background&#10;&#10;Description automatically generated">
            <a:extLst>
              <a:ext uri="{FF2B5EF4-FFF2-40B4-BE49-F238E27FC236}">
                <a16:creationId xmlns:a16="http://schemas.microsoft.com/office/drawing/2014/main" id="{4A433A0C-3874-34A2-E0C1-818795AFD8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6393" y="134531"/>
            <a:ext cx="1723306" cy="339382"/>
          </a:xfrm>
          <a:prstGeom prst="rect">
            <a:avLst/>
          </a:prstGeom>
        </p:spPr>
      </p:pic>
      <p:pic>
        <p:nvPicPr>
          <p:cNvPr id="10" name="Picture 9" descr="A purple letter on a black background&#10;&#10;Description automatically generated">
            <a:extLst>
              <a:ext uri="{FF2B5EF4-FFF2-40B4-BE49-F238E27FC236}">
                <a16:creationId xmlns:a16="http://schemas.microsoft.com/office/drawing/2014/main" id="{3ED577D9-1B94-5784-EC6D-58B5703C6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0560" y="134531"/>
            <a:ext cx="1908622" cy="33938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40D8C41-DADE-96ED-0912-D3684F9A3D53}"/>
              </a:ext>
            </a:extLst>
          </p:cNvPr>
          <p:cNvSpPr txBox="1"/>
          <p:nvPr/>
        </p:nvSpPr>
        <p:spPr>
          <a:xfrm>
            <a:off x="9822305" y="104581"/>
            <a:ext cx="21623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your logo here</a:t>
            </a:r>
            <a:endParaRPr lang="en-US" dirty="0"/>
          </a:p>
        </p:txBody>
      </p:sp>
      <p:sp>
        <p:nvSpPr>
          <p:cNvPr id="3" name="Google Shape;108;p1">
            <a:extLst>
              <a:ext uri="{FF2B5EF4-FFF2-40B4-BE49-F238E27FC236}">
                <a16:creationId xmlns:a16="http://schemas.microsoft.com/office/drawing/2014/main" id="{533D5987-663E-D3CE-FDE0-714A63C926E3}"/>
              </a:ext>
            </a:extLst>
          </p:cNvPr>
          <p:cNvSpPr txBox="1"/>
          <p:nvPr/>
        </p:nvSpPr>
        <p:spPr>
          <a:xfrm>
            <a:off x="2790739" y="2596842"/>
            <a:ext cx="8726155" cy="266866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69" tIns="34275" rIns="68569" bIns="34275" anchor="b" anchorCtr="0">
            <a:noAutofit/>
          </a:bodyPr>
          <a:lstStyle/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3200" b="1" u="sng" dirty="0">
                <a:solidFill>
                  <a:srgbClr val="0070C0"/>
                </a:solidFill>
                <a:latin typeface="Karla Medium" panose="020B0004030503030003" pitchFamily="34" charset="0"/>
                <a:ea typeface="Calibri"/>
                <a:cs typeface="Calibri"/>
                <a:sym typeface="Calibri"/>
              </a:rPr>
              <a:t>Meet Your Career Chat Professional!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F6853E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Name: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Yemi Ajao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/>
                <a:ea typeface="Calibri"/>
                <a:cs typeface="Calibri"/>
                <a:sym typeface="Calibri"/>
              </a:rPr>
              <a:t>Title: </a:t>
            </a:r>
            <a:r>
              <a:rPr lang="en-US" sz="2800" dirty="0">
                <a:solidFill>
                  <a:srgbClr val="0070C0"/>
                </a:solidFill>
                <a:latin typeface="Karla"/>
                <a:ea typeface="Calibri"/>
                <a:cs typeface="Calibri"/>
                <a:sym typeface="Calibri"/>
              </a:rPr>
              <a:t>Interim Director, Community Resource Development</a:t>
            </a:r>
            <a:endParaRPr lang="en-US" sz="2800" dirty="0">
              <a:solidFill>
                <a:srgbClr val="0070C0"/>
              </a:solidFill>
              <a:latin typeface="Karla"/>
              <a:ea typeface="Calibri"/>
              <a:cs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r>
              <a:rPr lang="en-US" sz="2800" b="1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Company: </a:t>
            </a:r>
            <a:r>
              <a:rPr lang="en-US" sz="2800" dirty="0">
                <a:solidFill>
                  <a:srgbClr val="0070C0"/>
                </a:solidFill>
                <a:latin typeface="Karla" panose="020B0004030503030003" pitchFamily="34" charset="0"/>
                <a:ea typeface="Calibri"/>
                <a:cs typeface="Calibri"/>
                <a:sym typeface="Calibri"/>
              </a:rPr>
              <a:t>Framingham Public Schools</a:t>
            </a:r>
          </a:p>
          <a:p>
            <a:pPr>
              <a:lnSpc>
                <a:spcPct val="85000"/>
              </a:lnSpc>
              <a:buClr>
                <a:srgbClr val="F6853E"/>
              </a:buClr>
              <a:buSzPts val="3200"/>
            </a:pPr>
            <a:endParaRPr lang="en-US" sz="2800" b="1" dirty="0">
              <a:solidFill>
                <a:srgbClr val="0070C0"/>
              </a:solidFill>
              <a:latin typeface="Karla" panose="020B0004030503030003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17E9B5-27D4-48C1-87A6-196D29E9D672}"/>
              </a:ext>
            </a:extLst>
          </p:cNvPr>
          <p:cNvSpPr/>
          <p:nvPr/>
        </p:nvSpPr>
        <p:spPr>
          <a:xfrm>
            <a:off x="1521704" y="878242"/>
            <a:ext cx="10766188" cy="578494"/>
          </a:xfrm>
          <a:prstGeom prst="rect">
            <a:avLst/>
          </a:prstGeom>
          <a:solidFill>
            <a:srgbClr val="5C97FF"/>
          </a:solidFill>
          <a:ln>
            <a:solidFill>
              <a:srgbClr val="5C97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latin typeface="Karla Medium" panose="020B0004030503030003" pitchFamily="34" charset="0"/>
              </a:rPr>
              <a:t>Education/ Family Support</a:t>
            </a:r>
          </a:p>
        </p:txBody>
      </p:sp>
    </p:spTree>
    <p:extLst>
      <p:ext uri="{BB962C8B-B14F-4D97-AF65-F5344CB8AC3E}">
        <p14:creationId xmlns:p14="http://schemas.microsoft.com/office/powerpoint/2010/main" val="1329552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Wednesday April 20th.CareerChat2022</Template>
  <TotalTime>311</TotalTime>
  <Words>470</Words>
  <Application>Microsoft Office PowerPoint</Application>
  <PresentationFormat>Widescreen</PresentationFormat>
  <Paragraphs>116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Kirby</dc:creator>
  <cp:lastModifiedBy>Kathryn Kirby</cp:lastModifiedBy>
  <cp:revision>26</cp:revision>
  <dcterms:created xsi:type="dcterms:W3CDTF">2022-04-28T13:38:10Z</dcterms:created>
  <dcterms:modified xsi:type="dcterms:W3CDTF">2024-07-08T16:30:06Z</dcterms:modified>
</cp:coreProperties>
</file>