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6" r:id="rId3"/>
    <p:sldId id="259" r:id="rId4"/>
    <p:sldId id="292" r:id="rId5"/>
    <p:sldId id="311" r:id="rId6"/>
    <p:sldId id="285" r:id="rId7"/>
    <p:sldId id="284" r:id="rId8"/>
    <p:sldId id="265" r:id="rId9"/>
    <p:sldId id="312" r:id="rId10"/>
    <p:sldId id="287" r:id="rId11"/>
    <p:sldId id="302" r:id="rId12"/>
    <p:sldId id="313" r:id="rId13"/>
    <p:sldId id="314" r:id="rId14"/>
    <p:sldId id="315" r:id="rId15"/>
    <p:sldId id="316" r:id="rId16"/>
    <p:sldId id="300" r:id="rId17"/>
    <p:sldId id="303" r:id="rId18"/>
    <p:sldId id="293" r:id="rId19"/>
    <p:sldId id="294" r:id="rId20"/>
    <p:sldId id="305" r:id="rId21"/>
    <p:sldId id="309" r:id="rId22"/>
    <p:sldId id="308" r:id="rId23"/>
    <p:sldId id="272" r:id="rId24"/>
    <p:sldId id="310" r:id="rId25"/>
    <p:sldId id="301" r:id="rId26"/>
    <p:sldId id="27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Applebaum" initials="JA" lastIdx="2" clrIdx="0">
    <p:extLst>
      <p:ext uri="{19B8F6BF-5375-455C-9EA6-DF929625EA0E}">
        <p15:presenceInfo xmlns:p15="http://schemas.microsoft.com/office/powerpoint/2012/main" userId="S-1-5-21-1632184495-709699099-1538882281-2336" providerId="AD"/>
      </p:ext>
    </p:extLst>
  </p:cmAuthor>
  <p:cmAuthor id="2" name="Jennifer Applebaum" initials="JA [2]" lastIdx="1" clrIdx="1">
    <p:extLst>
      <p:ext uri="{19B8F6BF-5375-455C-9EA6-DF929625EA0E}">
        <p15:presenceInfo xmlns:p15="http://schemas.microsoft.com/office/powerpoint/2012/main" userId="S::JApplebaum@commcorp.org::daeac1a3-5f4b-4289-a907-e31ee9887e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CC00"/>
    <a:srgbClr val="E44EF0"/>
    <a:srgbClr val="A13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E2264-765F-45D2-9E56-4F5E97B00A23}" v="1" dt="2021-03-02T18:07:12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84543" autoAdjust="0"/>
  </p:normalViewPr>
  <p:slideViewPr>
    <p:cSldViewPr>
      <p:cViewPr varScale="1">
        <p:scale>
          <a:sx n="56" d="100"/>
          <a:sy n="56" d="100"/>
        </p:scale>
        <p:origin x="1560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140"/>
    </p:cViewPr>
  </p:sorterViewPr>
  <p:notesViewPr>
    <p:cSldViewPr>
      <p:cViewPr>
        <p:scale>
          <a:sx n="71" d="100"/>
          <a:sy n="71" d="100"/>
        </p:scale>
        <p:origin x="-2490" y="79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0E40E-6A99-4061-B93A-E06C280B28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F59FFC-9E0D-49AE-95E9-FAC09BEE844F}">
      <dgm:prSet/>
      <dgm:spPr/>
      <dgm:t>
        <a:bodyPr/>
        <a:lstStyle/>
        <a:p>
          <a:r>
            <a:rPr lang="en-US" dirty="0"/>
            <a:t>What portion of your program is likely to be in-person? What contingency plans do you have?</a:t>
          </a:r>
        </a:p>
      </dgm:t>
    </dgm:pt>
    <dgm:pt modelId="{13CE37F8-623B-4B33-A7D5-3F518E8A3D49}" type="parTrans" cxnId="{507656C2-8CFF-42E4-A0BA-5AEE6B95FBE1}">
      <dgm:prSet/>
      <dgm:spPr/>
      <dgm:t>
        <a:bodyPr/>
        <a:lstStyle/>
        <a:p>
          <a:endParaRPr lang="en-US"/>
        </a:p>
      </dgm:t>
    </dgm:pt>
    <dgm:pt modelId="{0430ED18-179A-4410-AEC8-8AC02640C562}" type="sibTrans" cxnId="{507656C2-8CFF-42E4-A0BA-5AEE6B95FBE1}">
      <dgm:prSet/>
      <dgm:spPr/>
      <dgm:t>
        <a:bodyPr/>
        <a:lstStyle/>
        <a:p>
          <a:endParaRPr lang="en-US"/>
        </a:p>
      </dgm:t>
    </dgm:pt>
    <dgm:pt modelId="{EFE194C3-7BA1-4649-9DF2-EC37A744767C}">
      <dgm:prSet/>
      <dgm:spPr/>
      <dgm:t>
        <a:bodyPr/>
        <a:lstStyle/>
        <a:p>
          <a:r>
            <a:rPr lang="en-US"/>
            <a:t>Which partnerships/ staffing choices could support a service-based learning option?  </a:t>
          </a:r>
        </a:p>
      </dgm:t>
    </dgm:pt>
    <dgm:pt modelId="{4002C343-EC93-4BB9-8A83-3E57D8FCCD0C}" type="parTrans" cxnId="{4D52D010-6227-4605-B9AF-4B9AE16671C2}">
      <dgm:prSet/>
      <dgm:spPr/>
      <dgm:t>
        <a:bodyPr/>
        <a:lstStyle/>
        <a:p>
          <a:endParaRPr lang="en-US"/>
        </a:p>
      </dgm:t>
    </dgm:pt>
    <dgm:pt modelId="{AE025BF1-98CB-4F05-88F0-A76968FB6C0A}" type="sibTrans" cxnId="{4D52D010-6227-4605-B9AF-4B9AE16671C2}">
      <dgm:prSet/>
      <dgm:spPr/>
      <dgm:t>
        <a:bodyPr/>
        <a:lstStyle/>
        <a:p>
          <a:endParaRPr lang="en-US"/>
        </a:p>
      </dgm:t>
    </dgm:pt>
    <dgm:pt modelId="{5B40FC40-6BE0-4977-8D87-C771568AD826}">
      <dgm:prSet/>
      <dgm:spPr/>
      <dgm:t>
        <a:bodyPr/>
        <a:lstStyle/>
        <a:p>
          <a:r>
            <a:rPr lang="en-US"/>
            <a:t>How can you structure recruitment to support effective participant fit?</a:t>
          </a:r>
        </a:p>
      </dgm:t>
    </dgm:pt>
    <dgm:pt modelId="{A8E71132-1BFA-4ECF-981C-650388C84F7D}" type="parTrans" cxnId="{8F305F7D-4AF0-4471-B548-87CAAE4A0903}">
      <dgm:prSet/>
      <dgm:spPr/>
      <dgm:t>
        <a:bodyPr/>
        <a:lstStyle/>
        <a:p>
          <a:endParaRPr lang="en-US"/>
        </a:p>
      </dgm:t>
    </dgm:pt>
    <dgm:pt modelId="{7C4CEBBC-2566-4965-BA15-17470779B986}" type="sibTrans" cxnId="{8F305F7D-4AF0-4471-B548-87CAAE4A0903}">
      <dgm:prSet/>
      <dgm:spPr/>
      <dgm:t>
        <a:bodyPr/>
        <a:lstStyle/>
        <a:p>
          <a:endParaRPr lang="en-US"/>
        </a:p>
      </dgm:t>
    </dgm:pt>
    <dgm:pt modelId="{04723F13-C3A6-4A2C-93E9-13E9984DFFDD}">
      <dgm:prSet/>
      <dgm:spPr/>
      <dgm:t>
        <a:bodyPr/>
        <a:lstStyle/>
        <a:p>
          <a:r>
            <a:rPr lang="en-US" dirty="0"/>
            <a:t>How can you strategically combine program elements?</a:t>
          </a:r>
        </a:p>
      </dgm:t>
    </dgm:pt>
    <dgm:pt modelId="{875B4A43-9F7F-4FCD-AD38-899E81C7806B}" type="parTrans" cxnId="{9A50C6A4-3D60-47CF-AE6B-AA1FBD25023D}">
      <dgm:prSet/>
      <dgm:spPr/>
      <dgm:t>
        <a:bodyPr/>
        <a:lstStyle/>
        <a:p>
          <a:endParaRPr lang="en-US"/>
        </a:p>
      </dgm:t>
    </dgm:pt>
    <dgm:pt modelId="{054C4220-C10E-473C-85A9-37B7655DAEE9}" type="sibTrans" cxnId="{9A50C6A4-3D60-47CF-AE6B-AA1FBD25023D}">
      <dgm:prSet/>
      <dgm:spPr/>
      <dgm:t>
        <a:bodyPr/>
        <a:lstStyle/>
        <a:p>
          <a:endParaRPr lang="en-US"/>
        </a:p>
      </dgm:t>
    </dgm:pt>
    <dgm:pt modelId="{E95FD1B5-3D6D-4EDB-8819-FB73799CE1BE}">
      <dgm:prSet/>
      <dgm:spPr/>
      <dgm:t>
        <a:bodyPr/>
        <a:lstStyle/>
        <a:p>
          <a:r>
            <a:rPr lang="en-US"/>
            <a:t>What structures will support fully utilizing program funds?</a:t>
          </a:r>
        </a:p>
      </dgm:t>
    </dgm:pt>
    <dgm:pt modelId="{49BC2E60-58D4-48BF-9A31-E62DCF6C2572}" type="parTrans" cxnId="{02907DE5-7238-4BD9-BBD6-0DAE65BA3A0C}">
      <dgm:prSet/>
      <dgm:spPr/>
      <dgm:t>
        <a:bodyPr/>
        <a:lstStyle/>
        <a:p>
          <a:endParaRPr lang="en-US"/>
        </a:p>
      </dgm:t>
    </dgm:pt>
    <dgm:pt modelId="{AA395304-4BAC-4F2A-9AF4-ABCC35A70562}" type="sibTrans" cxnId="{02907DE5-7238-4BD9-BBD6-0DAE65BA3A0C}">
      <dgm:prSet/>
      <dgm:spPr/>
      <dgm:t>
        <a:bodyPr/>
        <a:lstStyle/>
        <a:p>
          <a:endParaRPr lang="en-US"/>
        </a:p>
      </dgm:t>
    </dgm:pt>
    <dgm:pt modelId="{3DBFB001-3ED6-4362-86FF-FB6DD52B5EEA}" type="pres">
      <dgm:prSet presAssocID="{8150E40E-6A99-4061-B93A-E06C280B28B9}" presName="root" presStyleCnt="0">
        <dgm:presLayoutVars>
          <dgm:dir/>
          <dgm:resizeHandles val="exact"/>
        </dgm:presLayoutVars>
      </dgm:prSet>
      <dgm:spPr/>
    </dgm:pt>
    <dgm:pt modelId="{87D118F5-E58D-450C-A7DD-51B41833485F}" type="pres">
      <dgm:prSet presAssocID="{E0F59FFC-9E0D-49AE-95E9-FAC09BEE844F}" presName="compNode" presStyleCnt="0"/>
      <dgm:spPr/>
    </dgm:pt>
    <dgm:pt modelId="{AA1B65D4-AA17-4747-A1FC-58E5B4C8123F}" type="pres">
      <dgm:prSet presAssocID="{E0F59FFC-9E0D-49AE-95E9-FAC09BEE844F}" presName="bgRect" presStyleLbl="bgShp" presStyleIdx="0" presStyleCnt="5"/>
      <dgm:spPr/>
    </dgm:pt>
    <dgm:pt modelId="{394AF94B-3FB7-4DD4-9B33-CD28A2AF1CEF}" type="pres">
      <dgm:prSet presAssocID="{E0F59FFC-9E0D-49AE-95E9-FAC09BEE844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D268A0E-3F1E-459D-8CE3-2F54E760A44B}" type="pres">
      <dgm:prSet presAssocID="{E0F59FFC-9E0D-49AE-95E9-FAC09BEE844F}" presName="spaceRect" presStyleCnt="0"/>
      <dgm:spPr/>
    </dgm:pt>
    <dgm:pt modelId="{DC7A2072-7663-401F-81E7-77BB40FB6CCF}" type="pres">
      <dgm:prSet presAssocID="{E0F59FFC-9E0D-49AE-95E9-FAC09BEE844F}" presName="parTx" presStyleLbl="revTx" presStyleIdx="0" presStyleCnt="5">
        <dgm:presLayoutVars>
          <dgm:chMax val="0"/>
          <dgm:chPref val="0"/>
        </dgm:presLayoutVars>
      </dgm:prSet>
      <dgm:spPr/>
    </dgm:pt>
    <dgm:pt modelId="{CDD7BEFE-A407-48F2-ADE5-B6A838CE8400}" type="pres">
      <dgm:prSet presAssocID="{0430ED18-179A-4410-AEC8-8AC02640C562}" presName="sibTrans" presStyleCnt="0"/>
      <dgm:spPr/>
    </dgm:pt>
    <dgm:pt modelId="{E51EA29F-C476-4C09-AC51-96E012BA3CF9}" type="pres">
      <dgm:prSet presAssocID="{EFE194C3-7BA1-4649-9DF2-EC37A744767C}" presName="compNode" presStyleCnt="0"/>
      <dgm:spPr/>
    </dgm:pt>
    <dgm:pt modelId="{2EFE8AF8-4AE5-4580-877C-2E085569034F}" type="pres">
      <dgm:prSet presAssocID="{EFE194C3-7BA1-4649-9DF2-EC37A744767C}" presName="bgRect" presStyleLbl="bgShp" presStyleIdx="1" presStyleCnt="5"/>
      <dgm:spPr/>
    </dgm:pt>
    <dgm:pt modelId="{E865FBE5-01B2-42B7-923B-8BCC43366FDF}" type="pres">
      <dgm:prSet presAssocID="{EFE194C3-7BA1-4649-9DF2-EC37A74476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CA9258E9-D028-4331-AA81-E911E9F6F246}" type="pres">
      <dgm:prSet presAssocID="{EFE194C3-7BA1-4649-9DF2-EC37A744767C}" presName="spaceRect" presStyleCnt="0"/>
      <dgm:spPr/>
    </dgm:pt>
    <dgm:pt modelId="{27DE6FA5-D041-4A36-B42A-4EA5235E4B91}" type="pres">
      <dgm:prSet presAssocID="{EFE194C3-7BA1-4649-9DF2-EC37A744767C}" presName="parTx" presStyleLbl="revTx" presStyleIdx="1" presStyleCnt="5">
        <dgm:presLayoutVars>
          <dgm:chMax val="0"/>
          <dgm:chPref val="0"/>
        </dgm:presLayoutVars>
      </dgm:prSet>
      <dgm:spPr/>
    </dgm:pt>
    <dgm:pt modelId="{CF9296EE-1BC4-4A71-A5DC-0183FCA48AD4}" type="pres">
      <dgm:prSet presAssocID="{AE025BF1-98CB-4F05-88F0-A76968FB6C0A}" presName="sibTrans" presStyleCnt="0"/>
      <dgm:spPr/>
    </dgm:pt>
    <dgm:pt modelId="{9700DCF0-AD63-450B-84E9-87CA697C0573}" type="pres">
      <dgm:prSet presAssocID="{5B40FC40-6BE0-4977-8D87-C771568AD826}" presName="compNode" presStyleCnt="0"/>
      <dgm:spPr/>
    </dgm:pt>
    <dgm:pt modelId="{61BC8525-93EC-41F9-A245-315227B87CF5}" type="pres">
      <dgm:prSet presAssocID="{5B40FC40-6BE0-4977-8D87-C771568AD826}" presName="bgRect" presStyleLbl="bgShp" presStyleIdx="2" presStyleCnt="5"/>
      <dgm:spPr/>
    </dgm:pt>
    <dgm:pt modelId="{14A52923-5AD4-43BE-B499-9C1AA1794C7D}" type="pres">
      <dgm:prSet presAssocID="{5B40FC40-6BE0-4977-8D87-C771568AD82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03B0705-03A2-4ED3-AE55-145BBA3D9867}" type="pres">
      <dgm:prSet presAssocID="{5B40FC40-6BE0-4977-8D87-C771568AD826}" presName="spaceRect" presStyleCnt="0"/>
      <dgm:spPr/>
    </dgm:pt>
    <dgm:pt modelId="{3AE4DD31-3E16-4C76-954C-0235849D8B74}" type="pres">
      <dgm:prSet presAssocID="{5B40FC40-6BE0-4977-8D87-C771568AD826}" presName="parTx" presStyleLbl="revTx" presStyleIdx="2" presStyleCnt="5">
        <dgm:presLayoutVars>
          <dgm:chMax val="0"/>
          <dgm:chPref val="0"/>
        </dgm:presLayoutVars>
      </dgm:prSet>
      <dgm:spPr/>
    </dgm:pt>
    <dgm:pt modelId="{E41AB9FC-670C-4F2F-A0AA-89A1DA811C51}" type="pres">
      <dgm:prSet presAssocID="{7C4CEBBC-2566-4965-BA15-17470779B986}" presName="sibTrans" presStyleCnt="0"/>
      <dgm:spPr/>
    </dgm:pt>
    <dgm:pt modelId="{A488263C-D5D3-4154-80CC-B9B0C46CAAD0}" type="pres">
      <dgm:prSet presAssocID="{04723F13-C3A6-4A2C-93E9-13E9984DFFDD}" presName="compNode" presStyleCnt="0"/>
      <dgm:spPr/>
    </dgm:pt>
    <dgm:pt modelId="{97B29924-3564-4321-8D9A-DFDC61C67133}" type="pres">
      <dgm:prSet presAssocID="{04723F13-C3A6-4A2C-93E9-13E9984DFFDD}" presName="bgRect" presStyleLbl="bgShp" presStyleIdx="3" presStyleCnt="5"/>
      <dgm:spPr/>
    </dgm:pt>
    <dgm:pt modelId="{1F4E9C2C-4250-45CA-9DD1-57C694E6D388}" type="pres">
      <dgm:prSet presAssocID="{04723F13-C3A6-4A2C-93E9-13E9984DFFD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CD125592-AA28-4B71-AB5C-105F98BCA9E2}" type="pres">
      <dgm:prSet presAssocID="{04723F13-C3A6-4A2C-93E9-13E9984DFFDD}" presName="spaceRect" presStyleCnt="0"/>
      <dgm:spPr/>
    </dgm:pt>
    <dgm:pt modelId="{4E88AB08-E059-4D10-84F6-A76DFE133941}" type="pres">
      <dgm:prSet presAssocID="{04723F13-C3A6-4A2C-93E9-13E9984DFFDD}" presName="parTx" presStyleLbl="revTx" presStyleIdx="3" presStyleCnt="5">
        <dgm:presLayoutVars>
          <dgm:chMax val="0"/>
          <dgm:chPref val="0"/>
        </dgm:presLayoutVars>
      </dgm:prSet>
      <dgm:spPr/>
    </dgm:pt>
    <dgm:pt modelId="{302B775A-EC61-47DB-AF88-99A2711E9702}" type="pres">
      <dgm:prSet presAssocID="{054C4220-C10E-473C-85A9-37B7655DAEE9}" presName="sibTrans" presStyleCnt="0"/>
      <dgm:spPr/>
    </dgm:pt>
    <dgm:pt modelId="{1381F7BB-3D3E-472A-A0F8-BDF312A3E675}" type="pres">
      <dgm:prSet presAssocID="{E95FD1B5-3D6D-4EDB-8819-FB73799CE1BE}" presName="compNode" presStyleCnt="0"/>
      <dgm:spPr/>
    </dgm:pt>
    <dgm:pt modelId="{8415BB8D-679D-494F-A8DB-B4138F5F1859}" type="pres">
      <dgm:prSet presAssocID="{E95FD1B5-3D6D-4EDB-8819-FB73799CE1BE}" presName="bgRect" presStyleLbl="bgShp" presStyleIdx="4" presStyleCnt="5"/>
      <dgm:spPr/>
    </dgm:pt>
    <dgm:pt modelId="{22D09061-BB4E-4E3F-B36A-BAF77D74E45E}" type="pres">
      <dgm:prSet presAssocID="{E95FD1B5-3D6D-4EDB-8819-FB73799CE1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3BCC899-FFEE-4260-A9E0-BECC6CF524CE}" type="pres">
      <dgm:prSet presAssocID="{E95FD1B5-3D6D-4EDB-8819-FB73799CE1BE}" presName="spaceRect" presStyleCnt="0"/>
      <dgm:spPr/>
    </dgm:pt>
    <dgm:pt modelId="{DDBEF917-5F72-4150-88E9-11640D453C54}" type="pres">
      <dgm:prSet presAssocID="{E95FD1B5-3D6D-4EDB-8819-FB73799CE1B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A962B0C-8765-4146-83AB-24E3F52D8C2C}" type="presOf" srcId="{04723F13-C3A6-4A2C-93E9-13E9984DFFDD}" destId="{4E88AB08-E059-4D10-84F6-A76DFE133941}" srcOrd="0" destOrd="0" presId="urn:microsoft.com/office/officeart/2018/2/layout/IconVerticalSolidList"/>
    <dgm:cxn modelId="{4D52D010-6227-4605-B9AF-4B9AE16671C2}" srcId="{8150E40E-6A99-4061-B93A-E06C280B28B9}" destId="{EFE194C3-7BA1-4649-9DF2-EC37A744767C}" srcOrd="1" destOrd="0" parTransId="{4002C343-EC93-4BB9-8A83-3E57D8FCCD0C}" sibTransId="{AE025BF1-98CB-4F05-88F0-A76968FB6C0A}"/>
    <dgm:cxn modelId="{7D5DFC3F-2ABC-4877-BB65-2C7CD1425C97}" type="presOf" srcId="{EFE194C3-7BA1-4649-9DF2-EC37A744767C}" destId="{27DE6FA5-D041-4A36-B42A-4EA5235E4B91}" srcOrd="0" destOrd="0" presId="urn:microsoft.com/office/officeart/2018/2/layout/IconVerticalSolidList"/>
    <dgm:cxn modelId="{678C0940-3760-4E23-B134-B51F0B0BEC9C}" type="presOf" srcId="{E0F59FFC-9E0D-49AE-95E9-FAC09BEE844F}" destId="{DC7A2072-7663-401F-81E7-77BB40FB6CCF}" srcOrd="0" destOrd="0" presId="urn:microsoft.com/office/officeart/2018/2/layout/IconVerticalSolidList"/>
    <dgm:cxn modelId="{2577A96D-665D-4063-9632-CD54A96261D4}" type="presOf" srcId="{5B40FC40-6BE0-4977-8D87-C771568AD826}" destId="{3AE4DD31-3E16-4C76-954C-0235849D8B74}" srcOrd="0" destOrd="0" presId="urn:microsoft.com/office/officeart/2018/2/layout/IconVerticalSolidList"/>
    <dgm:cxn modelId="{8F305F7D-4AF0-4471-B548-87CAAE4A0903}" srcId="{8150E40E-6A99-4061-B93A-E06C280B28B9}" destId="{5B40FC40-6BE0-4977-8D87-C771568AD826}" srcOrd="2" destOrd="0" parTransId="{A8E71132-1BFA-4ECF-981C-650388C84F7D}" sibTransId="{7C4CEBBC-2566-4965-BA15-17470779B986}"/>
    <dgm:cxn modelId="{E7666882-FCB4-41F7-9124-2892674EF6FA}" type="presOf" srcId="{E95FD1B5-3D6D-4EDB-8819-FB73799CE1BE}" destId="{DDBEF917-5F72-4150-88E9-11640D453C54}" srcOrd="0" destOrd="0" presId="urn:microsoft.com/office/officeart/2018/2/layout/IconVerticalSolidList"/>
    <dgm:cxn modelId="{9A50C6A4-3D60-47CF-AE6B-AA1FBD25023D}" srcId="{8150E40E-6A99-4061-B93A-E06C280B28B9}" destId="{04723F13-C3A6-4A2C-93E9-13E9984DFFDD}" srcOrd="3" destOrd="0" parTransId="{875B4A43-9F7F-4FCD-AD38-899E81C7806B}" sibTransId="{054C4220-C10E-473C-85A9-37B7655DAEE9}"/>
    <dgm:cxn modelId="{135D0EAA-F53E-4135-B8A9-DD0FCA67F893}" type="presOf" srcId="{8150E40E-6A99-4061-B93A-E06C280B28B9}" destId="{3DBFB001-3ED6-4362-86FF-FB6DD52B5EEA}" srcOrd="0" destOrd="0" presId="urn:microsoft.com/office/officeart/2018/2/layout/IconVerticalSolidList"/>
    <dgm:cxn modelId="{507656C2-8CFF-42E4-A0BA-5AEE6B95FBE1}" srcId="{8150E40E-6A99-4061-B93A-E06C280B28B9}" destId="{E0F59FFC-9E0D-49AE-95E9-FAC09BEE844F}" srcOrd="0" destOrd="0" parTransId="{13CE37F8-623B-4B33-A7D5-3F518E8A3D49}" sibTransId="{0430ED18-179A-4410-AEC8-8AC02640C562}"/>
    <dgm:cxn modelId="{02907DE5-7238-4BD9-BBD6-0DAE65BA3A0C}" srcId="{8150E40E-6A99-4061-B93A-E06C280B28B9}" destId="{E95FD1B5-3D6D-4EDB-8819-FB73799CE1BE}" srcOrd="4" destOrd="0" parTransId="{49BC2E60-58D4-48BF-9A31-E62DCF6C2572}" sibTransId="{AA395304-4BAC-4F2A-9AF4-ABCC35A70562}"/>
    <dgm:cxn modelId="{DE100663-2352-434E-8192-2C3C797FD26C}" type="presParOf" srcId="{3DBFB001-3ED6-4362-86FF-FB6DD52B5EEA}" destId="{87D118F5-E58D-450C-A7DD-51B41833485F}" srcOrd="0" destOrd="0" presId="urn:microsoft.com/office/officeart/2018/2/layout/IconVerticalSolidList"/>
    <dgm:cxn modelId="{256193FD-F7C8-4D61-AE23-26B954507693}" type="presParOf" srcId="{87D118F5-E58D-450C-A7DD-51B41833485F}" destId="{AA1B65D4-AA17-4747-A1FC-58E5B4C8123F}" srcOrd="0" destOrd="0" presId="urn:microsoft.com/office/officeart/2018/2/layout/IconVerticalSolidList"/>
    <dgm:cxn modelId="{F1DCC83A-1602-4215-A45D-78EFDE0AAB5A}" type="presParOf" srcId="{87D118F5-E58D-450C-A7DD-51B41833485F}" destId="{394AF94B-3FB7-4DD4-9B33-CD28A2AF1CEF}" srcOrd="1" destOrd="0" presId="urn:microsoft.com/office/officeart/2018/2/layout/IconVerticalSolidList"/>
    <dgm:cxn modelId="{83340162-AD7D-4B69-86C9-E482BEDEA018}" type="presParOf" srcId="{87D118F5-E58D-450C-A7DD-51B41833485F}" destId="{0D268A0E-3F1E-459D-8CE3-2F54E760A44B}" srcOrd="2" destOrd="0" presId="urn:microsoft.com/office/officeart/2018/2/layout/IconVerticalSolidList"/>
    <dgm:cxn modelId="{2DDA6C82-B40A-4ECA-82E3-8B7A5EF21F0A}" type="presParOf" srcId="{87D118F5-E58D-450C-A7DD-51B41833485F}" destId="{DC7A2072-7663-401F-81E7-77BB40FB6CCF}" srcOrd="3" destOrd="0" presId="urn:microsoft.com/office/officeart/2018/2/layout/IconVerticalSolidList"/>
    <dgm:cxn modelId="{20FB84A1-24EE-4BA0-9383-F5DFD9273EE8}" type="presParOf" srcId="{3DBFB001-3ED6-4362-86FF-FB6DD52B5EEA}" destId="{CDD7BEFE-A407-48F2-ADE5-B6A838CE8400}" srcOrd="1" destOrd="0" presId="urn:microsoft.com/office/officeart/2018/2/layout/IconVerticalSolidList"/>
    <dgm:cxn modelId="{E7D76239-7572-470A-81B5-870596539312}" type="presParOf" srcId="{3DBFB001-3ED6-4362-86FF-FB6DD52B5EEA}" destId="{E51EA29F-C476-4C09-AC51-96E012BA3CF9}" srcOrd="2" destOrd="0" presId="urn:microsoft.com/office/officeart/2018/2/layout/IconVerticalSolidList"/>
    <dgm:cxn modelId="{70840CE8-594F-4209-A05C-A93F338648C1}" type="presParOf" srcId="{E51EA29F-C476-4C09-AC51-96E012BA3CF9}" destId="{2EFE8AF8-4AE5-4580-877C-2E085569034F}" srcOrd="0" destOrd="0" presId="urn:microsoft.com/office/officeart/2018/2/layout/IconVerticalSolidList"/>
    <dgm:cxn modelId="{2E941BCD-381A-451C-950A-F2641B5675CA}" type="presParOf" srcId="{E51EA29F-C476-4C09-AC51-96E012BA3CF9}" destId="{E865FBE5-01B2-42B7-923B-8BCC43366FDF}" srcOrd="1" destOrd="0" presId="urn:microsoft.com/office/officeart/2018/2/layout/IconVerticalSolidList"/>
    <dgm:cxn modelId="{323C9778-8963-451C-9A0A-FC2D1B5816E8}" type="presParOf" srcId="{E51EA29F-C476-4C09-AC51-96E012BA3CF9}" destId="{CA9258E9-D028-4331-AA81-E911E9F6F246}" srcOrd="2" destOrd="0" presId="urn:microsoft.com/office/officeart/2018/2/layout/IconVerticalSolidList"/>
    <dgm:cxn modelId="{F865E1A6-2EEF-4848-A8D0-30B10345A59E}" type="presParOf" srcId="{E51EA29F-C476-4C09-AC51-96E012BA3CF9}" destId="{27DE6FA5-D041-4A36-B42A-4EA5235E4B91}" srcOrd="3" destOrd="0" presId="urn:microsoft.com/office/officeart/2018/2/layout/IconVerticalSolidList"/>
    <dgm:cxn modelId="{E2FC987B-A6FD-40BC-9C69-A1CFF4ED233E}" type="presParOf" srcId="{3DBFB001-3ED6-4362-86FF-FB6DD52B5EEA}" destId="{CF9296EE-1BC4-4A71-A5DC-0183FCA48AD4}" srcOrd="3" destOrd="0" presId="urn:microsoft.com/office/officeart/2018/2/layout/IconVerticalSolidList"/>
    <dgm:cxn modelId="{E4852C62-7647-4514-8ADB-17114D9F11F4}" type="presParOf" srcId="{3DBFB001-3ED6-4362-86FF-FB6DD52B5EEA}" destId="{9700DCF0-AD63-450B-84E9-87CA697C0573}" srcOrd="4" destOrd="0" presId="urn:microsoft.com/office/officeart/2018/2/layout/IconVerticalSolidList"/>
    <dgm:cxn modelId="{2FF53D45-8F0D-48D1-9D06-C072A869409E}" type="presParOf" srcId="{9700DCF0-AD63-450B-84E9-87CA697C0573}" destId="{61BC8525-93EC-41F9-A245-315227B87CF5}" srcOrd="0" destOrd="0" presId="urn:microsoft.com/office/officeart/2018/2/layout/IconVerticalSolidList"/>
    <dgm:cxn modelId="{E5AF0902-314C-4834-8987-B77CEE54E49F}" type="presParOf" srcId="{9700DCF0-AD63-450B-84E9-87CA697C0573}" destId="{14A52923-5AD4-43BE-B499-9C1AA1794C7D}" srcOrd="1" destOrd="0" presId="urn:microsoft.com/office/officeart/2018/2/layout/IconVerticalSolidList"/>
    <dgm:cxn modelId="{A6BD1809-DDE7-4C81-9549-D07C7065EC2F}" type="presParOf" srcId="{9700DCF0-AD63-450B-84E9-87CA697C0573}" destId="{803B0705-03A2-4ED3-AE55-145BBA3D9867}" srcOrd="2" destOrd="0" presId="urn:microsoft.com/office/officeart/2018/2/layout/IconVerticalSolidList"/>
    <dgm:cxn modelId="{FB9A9153-BA01-4625-956A-6470834A8A3F}" type="presParOf" srcId="{9700DCF0-AD63-450B-84E9-87CA697C0573}" destId="{3AE4DD31-3E16-4C76-954C-0235849D8B74}" srcOrd="3" destOrd="0" presId="urn:microsoft.com/office/officeart/2018/2/layout/IconVerticalSolidList"/>
    <dgm:cxn modelId="{043F0900-A0EA-468C-8AAD-16A7D4BF55AE}" type="presParOf" srcId="{3DBFB001-3ED6-4362-86FF-FB6DD52B5EEA}" destId="{E41AB9FC-670C-4F2F-A0AA-89A1DA811C51}" srcOrd="5" destOrd="0" presId="urn:microsoft.com/office/officeart/2018/2/layout/IconVerticalSolidList"/>
    <dgm:cxn modelId="{8AF697B9-3C2E-40E4-ADEB-04EF90B94A02}" type="presParOf" srcId="{3DBFB001-3ED6-4362-86FF-FB6DD52B5EEA}" destId="{A488263C-D5D3-4154-80CC-B9B0C46CAAD0}" srcOrd="6" destOrd="0" presId="urn:microsoft.com/office/officeart/2018/2/layout/IconVerticalSolidList"/>
    <dgm:cxn modelId="{15250D3F-735D-4400-B63B-921A3D750693}" type="presParOf" srcId="{A488263C-D5D3-4154-80CC-B9B0C46CAAD0}" destId="{97B29924-3564-4321-8D9A-DFDC61C67133}" srcOrd="0" destOrd="0" presId="urn:microsoft.com/office/officeart/2018/2/layout/IconVerticalSolidList"/>
    <dgm:cxn modelId="{8E44E63A-C95A-48AD-A262-8704F4C0A1F6}" type="presParOf" srcId="{A488263C-D5D3-4154-80CC-B9B0C46CAAD0}" destId="{1F4E9C2C-4250-45CA-9DD1-57C694E6D388}" srcOrd="1" destOrd="0" presId="urn:microsoft.com/office/officeart/2018/2/layout/IconVerticalSolidList"/>
    <dgm:cxn modelId="{B3EB0288-F137-4D9A-A617-31DDF92187FB}" type="presParOf" srcId="{A488263C-D5D3-4154-80CC-B9B0C46CAAD0}" destId="{CD125592-AA28-4B71-AB5C-105F98BCA9E2}" srcOrd="2" destOrd="0" presId="urn:microsoft.com/office/officeart/2018/2/layout/IconVerticalSolidList"/>
    <dgm:cxn modelId="{0DC620F6-9BCA-46CF-ABEE-71DCC7850B1D}" type="presParOf" srcId="{A488263C-D5D3-4154-80CC-B9B0C46CAAD0}" destId="{4E88AB08-E059-4D10-84F6-A76DFE133941}" srcOrd="3" destOrd="0" presId="urn:microsoft.com/office/officeart/2018/2/layout/IconVerticalSolidList"/>
    <dgm:cxn modelId="{DA94587F-B796-4439-A0D3-3C05CB491BFD}" type="presParOf" srcId="{3DBFB001-3ED6-4362-86FF-FB6DD52B5EEA}" destId="{302B775A-EC61-47DB-AF88-99A2711E9702}" srcOrd="7" destOrd="0" presId="urn:microsoft.com/office/officeart/2018/2/layout/IconVerticalSolidList"/>
    <dgm:cxn modelId="{20CA3A1F-BEBB-46B4-89F4-D0F5EA08CF22}" type="presParOf" srcId="{3DBFB001-3ED6-4362-86FF-FB6DD52B5EEA}" destId="{1381F7BB-3D3E-472A-A0F8-BDF312A3E675}" srcOrd="8" destOrd="0" presId="urn:microsoft.com/office/officeart/2018/2/layout/IconVerticalSolidList"/>
    <dgm:cxn modelId="{962E3BB5-609D-4566-AA91-8DA93E191E0A}" type="presParOf" srcId="{1381F7BB-3D3E-472A-A0F8-BDF312A3E675}" destId="{8415BB8D-679D-494F-A8DB-B4138F5F1859}" srcOrd="0" destOrd="0" presId="urn:microsoft.com/office/officeart/2018/2/layout/IconVerticalSolidList"/>
    <dgm:cxn modelId="{4BC7A0A9-7245-4E4B-9280-96BA969CE02F}" type="presParOf" srcId="{1381F7BB-3D3E-472A-A0F8-BDF312A3E675}" destId="{22D09061-BB4E-4E3F-B36A-BAF77D74E45E}" srcOrd="1" destOrd="0" presId="urn:microsoft.com/office/officeart/2018/2/layout/IconVerticalSolidList"/>
    <dgm:cxn modelId="{8AB2295E-ED34-40E8-9241-1A9DA532473E}" type="presParOf" srcId="{1381F7BB-3D3E-472A-A0F8-BDF312A3E675}" destId="{23BCC899-FFEE-4260-A9E0-BECC6CF524CE}" srcOrd="2" destOrd="0" presId="urn:microsoft.com/office/officeart/2018/2/layout/IconVerticalSolidList"/>
    <dgm:cxn modelId="{93E3B4D4-3F32-4557-9CC4-3FB17404CDA8}" type="presParOf" srcId="{1381F7BB-3D3E-472A-A0F8-BDF312A3E675}" destId="{DDBEF917-5F72-4150-88E9-11640D453C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B65D4-AA17-4747-A1FC-58E5B4C8123F}">
      <dsp:nvSpPr>
        <dsp:cNvPr id="0" name=""/>
        <dsp:cNvSpPr/>
      </dsp:nvSpPr>
      <dsp:spPr>
        <a:xfrm>
          <a:off x="0" y="3535"/>
          <a:ext cx="7467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AF94B-3FB7-4DD4-9B33-CD28A2AF1CEF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A2072-7663-401F-81E7-77BB40FB6CCF}">
      <dsp:nvSpPr>
        <dsp:cNvPr id="0" name=""/>
        <dsp:cNvSpPr/>
      </dsp:nvSpPr>
      <dsp:spPr>
        <a:xfrm>
          <a:off x="869886" y="3535"/>
          <a:ext cx="6597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portion of your program is likely to be in-person? What contingency plans do you have?</a:t>
          </a:r>
        </a:p>
      </dsp:txBody>
      <dsp:txXfrm>
        <a:off x="869886" y="3535"/>
        <a:ext cx="6597713" cy="753148"/>
      </dsp:txXfrm>
    </dsp:sp>
    <dsp:sp modelId="{2EFE8AF8-4AE5-4580-877C-2E085569034F}">
      <dsp:nvSpPr>
        <dsp:cNvPr id="0" name=""/>
        <dsp:cNvSpPr/>
      </dsp:nvSpPr>
      <dsp:spPr>
        <a:xfrm>
          <a:off x="0" y="944971"/>
          <a:ext cx="7467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5FBE5-01B2-42B7-923B-8BCC43366FDF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E6FA5-D041-4A36-B42A-4EA5235E4B91}">
      <dsp:nvSpPr>
        <dsp:cNvPr id="0" name=""/>
        <dsp:cNvSpPr/>
      </dsp:nvSpPr>
      <dsp:spPr>
        <a:xfrm>
          <a:off x="869886" y="944971"/>
          <a:ext cx="6597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Which partnerships/ staffing choices could support a service-based learning option?  </a:t>
          </a:r>
        </a:p>
      </dsp:txBody>
      <dsp:txXfrm>
        <a:off x="869886" y="944971"/>
        <a:ext cx="6597713" cy="753148"/>
      </dsp:txXfrm>
    </dsp:sp>
    <dsp:sp modelId="{61BC8525-93EC-41F9-A245-315227B87CF5}">
      <dsp:nvSpPr>
        <dsp:cNvPr id="0" name=""/>
        <dsp:cNvSpPr/>
      </dsp:nvSpPr>
      <dsp:spPr>
        <a:xfrm>
          <a:off x="0" y="1886407"/>
          <a:ext cx="7467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52923-5AD4-43BE-B499-9C1AA1794C7D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4DD31-3E16-4C76-954C-0235849D8B74}">
      <dsp:nvSpPr>
        <dsp:cNvPr id="0" name=""/>
        <dsp:cNvSpPr/>
      </dsp:nvSpPr>
      <dsp:spPr>
        <a:xfrm>
          <a:off x="869886" y="1886407"/>
          <a:ext cx="6597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can you structure recruitment to support effective participant fit?</a:t>
          </a:r>
        </a:p>
      </dsp:txBody>
      <dsp:txXfrm>
        <a:off x="869886" y="1886407"/>
        <a:ext cx="6597713" cy="753148"/>
      </dsp:txXfrm>
    </dsp:sp>
    <dsp:sp modelId="{97B29924-3564-4321-8D9A-DFDC61C67133}">
      <dsp:nvSpPr>
        <dsp:cNvPr id="0" name=""/>
        <dsp:cNvSpPr/>
      </dsp:nvSpPr>
      <dsp:spPr>
        <a:xfrm>
          <a:off x="0" y="2827842"/>
          <a:ext cx="7467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E9C2C-4250-45CA-9DD1-57C694E6D388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8AB08-E059-4D10-84F6-A76DFE133941}">
      <dsp:nvSpPr>
        <dsp:cNvPr id="0" name=""/>
        <dsp:cNvSpPr/>
      </dsp:nvSpPr>
      <dsp:spPr>
        <a:xfrm>
          <a:off x="869886" y="2827842"/>
          <a:ext cx="6597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How can you strategically combine program elements?</a:t>
          </a:r>
        </a:p>
      </dsp:txBody>
      <dsp:txXfrm>
        <a:off x="869886" y="2827842"/>
        <a:ext cx="6597713" cy="753148"/>
      </dsp:txXfrm>
    </dsp:sp>
    <dsp:sp modelId="{8415BB8D-679D-494F-A8DB-B4138F5F1859}">
      <dsp:nvSpPr>
        <dsp:cNvPr id="0" name=""/>
        <dsp:cNvSpPr/>
      </dsp:nvSpPr>
      <dsp:spPr>
        <a:xfrm>
          <a:off x="0" y="3769278"/>
          <a:ext cx="7467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9061-BB4E-4E3F-B36A-BAF77D74E45E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EF917-5F72-4150-88E9-11640D453C54}">
      <dsp:nvSpPr>
        <dsp:cNvPr id="0" name=""/>
        <dsp:cNvSpPr/>
      </dsp:nvSpPr>
      <dsp:spPr>
        <a:xfrm>
          <a:off x="869886" y="3769278"/>
          <a:ext cx="6597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structures will support fully utilizing program funds?</a:t>
          </a:r>
        </a:p>
      </dsp:txBody>
      <dsp:txXfrm>
        <a:off x="869886" y="3769278"/>
        <a:ext cx="6597713" cy="75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EC95-E7AD-4519-BED5-FBB22188905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04335-B951-4336-9844-F03D2F36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4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98D80-1E67-4570-AF2F-8B21A3CE4CD9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F1A19F-D845-406F-A9C0-7AB6D181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may elect to pay peer leaders a higher wage and should include this information in their budget narrative.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2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program hours must be supported by a wage and/or stipend, and successful program participation and completion should be supported by strategic incentives. Wages and stipends must be equal to or greater than the MA minimum wage of $13.50 in 2021.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8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participants to be considered completers, they must complete at least 75% of their planned programmatic hours.  Program plans can range from as little as 60 hours to as many as 220 hours.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9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2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6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7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A19F-D845-406F-A9C0-7AB6D181D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790575"/>
            <a:ext cx="9144000" cy="345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667000"/>
            <a:ext cx="12954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914400"/>
            <a:ext cx="9144000" cy="3457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33400" y="6019800"/>
            <a:ext cx="815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mCorpLogo-blackwhitepaths.eps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0896" y="6176069"/>
            <a:ext cx="1835504" cy="529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810000"/>
            <a:ext cx="1295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90800"/>
            <a:ext cx="9144000" cy="1752600"/>
          </a:xfrm>
          <a:solidFill>
            <a:schemeClr val="bg1"/>
          </a:solidFill>
        </p:spPr>
        <p:txBody>
          <a:bodyPr anchor="t"/>
          <a:lstStyle>
            <a:lvl1pPr algn="ctr">
              <a:defRPr sz="4000" b="1" cap="none" baseline="0"/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solidFill>
            <a:schemeClr val="bg1"/>
          </a:solidFill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solidFill>
            <a:schemeClr val="bg1"/>
          </a:solidFill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09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3400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7467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CommCorpLogo-blackwhitepaths.eps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8800" y="6096000"/>
            <a:ext cx="1835504" cy="5295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5257800" y="6248400"/>
            <a:ext cx="3505200" cy="2889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© 2012 Commonwealth Corporation  </a:t>
            </a:r>
            <a:fld id="{E09F24CA-BA18-4315-9CF8-4F0C83CDE78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743199"/>
            <a:ext cx="6934201" cy="3886201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YouthWorks Summer 21</a:t>
            </a:r>
            <a:br>
              <a:rPr lang="en-US" sz="2000" b="1" dirty="0"/>
            </a:br>
            <a:r>
              <a:rPr lang="en-US" sz="2000" b="1" dirty="0"/>
              <a:t>Application Information Session</a:t>
            </a:r>
            <a:br>
              <a:rPr lang="en-US" sz="2000" b="1" dirty="0"/>
            </a:br>
            <a:r>
              <a:rPr lang="en-US" sz="1800" dirty="0"/>
              <a:t>Via Zoom March 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900" dirty="0">
              <a:solidFill>
                <a:srgbClr val="0070C0"/>
              </a:solidFill>
            </a:endParaRPr>
          </a:p>
          <a:p>
            <a:r>
              <a:rPr lang="en-US" sz="1900" b="1" dirty="0">
                <a:solidFill>
                  <a:srgbClr val="0070C0"/>
                </a:solidFill>
              </a:rPr>
              <a:t>Need Technical Support? </a:t>
            </a:r>
            <a:r>
              <a:rPr lang="en-US" sz="1900" b="1" dirty="0">
                <a:solidFill>
                  <a:srgbClr val="000000"/>
                </a:solidFill>
              </a:rPr>
              <a:t>Send a private chat to Janel Granum or email signalsuccess@commcorp.org </a:t>
            </a:r>
            <a:endParaRPr lang="en-US" sz="900" b="1" dirty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  <a:p>
            <a:r>
              <a:rPr lang="en-US" sz="1900" b="1" dirty="0">
                <a:solidFill>
                  <a:srgbClr val="000000"/>
                </a:solidFill>
              </a:rPr>
              <a:t>If you want to review the application materials go to: https://tinyurl.com/4j35nvrn  </a:t>
            </a:r>
            <a:br>
              <a:rPr lang="en-US" sz="1900" b="1" dirty="0">
                <a:solidFill>
                  <a:schemeClr val="accent2"/>
                </a:solidFill>
              </a:rPr>
            </a:br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900" b="1" dirty="0">
                <a:solidFill>
                  <a:srgbClr val="000000"/>
                </a:solidFill>
              </a:rPr>
              <a:t>Please </a:t>
            </a:r>
            <a:r>
              <a:rPr lang="en-US" sz="1900" b="1" dirty="0">
                <a:solidFill>
                  <a:srgbClr val="0070C0"/>
                </a:solidFill>
              </a:rPr>
              <a:t>Rename Yourself in Zoom</a:t>
            </a:r>
            <a:r>
              <a:rPr lang="en-US" sz="1900" b="1" dirty="0">
                <a:solidFill>
                  <a:srgbClr val="000000"/>
                </a:solidFill>
              </a:rPr>
              <a:t> with the following information:</a:t>
            </a:r>
            <a:br>
              <a:rPr lang="en-US" sz="1900" b="1" dirty="0">
                <a:solidFill>
                  <a:srgbClr val="000000"/>
                </a:solidFill>
              </a:rPr>
            </a:br>
            <a:r>
              <a:rPr lang="en-US" sz="1900" b="1" dirty="0">
                <a:solidFill>
                  <a:srgbClr val="000000"/>
                </a:solidFill>
              </a:rPr>
              <a:t>First Name and Initial of Last, Short Organization Name, Pronouns</a:t>
            </a:r>
            <a:br>
              <a:rPr lang="en-US" sz="1900" b="1" dirty="0">
                <a:solidFill>
                  <a:srgbClr val="000000"/>
                </a:solidFill>
              </a:rPr>
            </a:br>
            <a:r>
              <a:rPr lang="en-US" sz="1900" b="1" dirty="0">
                <a:solidFill>
                  <a:srgbClr val="000000"/>
                </a:solidFill>
              </a:rPr>
              <a:t>Example: Jennifer A, CommCorp, she/her</a:t>
            </a:r>
            <a:br>
              <a:rPr lang="en-US" sz="1900" b="1" dirty="0">
                <a:solidFill>
                  <a:srgbClr val="E6AF00"/>
                </a:solidFill>
              </a:rPr>
            </a:br>
            <a:endParaRPr lang="en-US" sz="1900" b="1" dirty="0">
              <a:solidFill>
                <a:srgbClr val="E6AF00"/>
              </a:solidFill>
            </a:endParaRP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5395"/>
            <a:ext cx="4233410" cy="23185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0FC619-2BD6-4B1A-8BD3-D28E3773F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1090635" cy="1090635"/>
          </a:xfrm>
          <a:prstGeom prst="rect">
            <a:avLst/>
          </a:prstGeom>
        </p:spPr>
      </p:pic>
      <p:pic>
        <p:nvPicPr>
          <p:cNvPr id="1026" name="Picture 2" descr="The Importance of Tech Support for Your Small Business - The AME Group">
            <a:extLst>
              <a:ext uri="{FF2B5EF4-FFF2-40B4-BE49-F238E27FC236}">
                <a16:creationId xmlns:a16="http://schemas.microsoft.com/office/drawing/2014/main" id="{AEFC66F7-B906-4299-AEAB-5FA577F0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71206"/>
            <a:ext cx="990601" cy="9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ources | Office of Contract Administration">
            <a:extLst>
              <a:ext uri="{FF2B5EF4-FFF2-40B4-BE49-F238E27FC236}">
                <a16:creationId xmlns:a16="http://schemas.microsoft.com/office/drawing/2014/main" id="{1996A4CF-0858-4CA0-9365-4987E9063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r="3542"/>
          <a:stretch/>
        </p:blipFill>
        <p:spPr bwMode="auto">
          <a:xfrm>
            <a:off x="509567" y="4504150"/>
            <a:ext cx="1166833" cy="7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Required Programmatic Elements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371600" y="1551325"/>
            <a:ext cx="7620000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Signal Success Career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Career Exploration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Case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Interview Preparation and Personal Branding Coaching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577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Programmatic Elements</a:t>
            </a:r>
            <a:br>
              <a:rPr lang="en-US" dirty="0"/>
            </a:br>
            <a:r>
              <a:rPr lang="en-US" sz="2700" dirty="0"/>
              <a:t>(All participants should participate in </a:t>
            </a:r>
            <a:r>
              <a:rPr lang="en-US" sz="3100" u="sng" dirty="0"/>
              <a:t>at least</a:t>
            </a:r>
            <a:r>
              <a:rPr lang="en-US" sz="2700" dirty="0"/>
              <a:t> one and in alignment with Tiered Strategy</a:t>
            </a:r>
            <a:r>
              <a:rPr lang="en-US" b="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371600" y="1882676"/>
            <a:ext cx="76200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Service-Based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Subsidized Work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Sector-Aligned Project-Based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Micro Career Pathway Courses</a:t>
            </a:r>
          </a:p>
        </p:txBody>
      </p:sp>
    </p:spTree>
    <p:extLst>
      <p:ext uri="{BB962C8B-B14F-4D97-AF65-F5344CB8AC3E}">
        <p14:creationId xmlns:p14="http://schemas.microsoft.com/office/powerpoint/2010/main" val="131450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Changes to Programmatic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371600" y="1143000"/>
            <a:ext cx="7620000" cy="56323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Signal Success Career Readiness: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Will move to a youth professional development series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Participants will attend two 90-minute youth workshops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Spend at least 10 hours on self-paced Signal Success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Fulfill remaining 2 hours through interview preparation</a:t>
            </a:r>
          </a:p>
        </p:txBody>
      </p:sp>
    </p:spTree>
    <p:extLst>
      <p:ext uri="{BB962C8B-B14F-4D97-AF65-F5344CB8AC3E}">
        <p14:creationId xmlns:p14="http://schemas.microsoft.com/office/powerpoint/2010/main" val="88467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Changes to Programmatic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371600" y="1143000"/>
            <a:ext cx="7620000" cy="50783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Career Chats will be part of the Lunch and Learn Power Hours: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Consistent programming Monday-Thursday 11-1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Mix of Career Chats, Interview and Personal Branding support, and Self care (yoga, meditation, etc.)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77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Changes to Programmatic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371600" y="1143000"/>
            <a:ext cx="7620000" cy="56323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Project Based-Learning will be focused around four topics: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Producing a Pro Social Media Plan to Help Where It’s Needed Most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Cultivating and Sharing Self-care and Wellness Practices That Work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Making an Impact through Entrepreneurship, Advocacy and Corporate Responsibility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Developing Classroom Art, Literature or Curriculum to Support Positive Outcomes for Younger Learners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357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Changes to Programmatic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447800" y="636449"/>
            <a:ext cx="7620000" cy="61247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688975" indent="-688975">
              <a:buFont typeface="+mj-lt"/>
              <a:buAutoNum type="arabicPeriod"/>
            </a:pPr>
            <a:r>
              <a:rPr lang="en-US" sz="2800" dirty="0"/>
              <a:t>Business Skills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Data Analysis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Digital Marketing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Digital Office Skills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Entrepreneurship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Information Technology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Introduction to Google IT Support Professional Certificate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Introduction to Healthcare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Project and Process Management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Teaching Strategies for Younger Students (K-5)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Teaching Strategies for Adolescents (6-12)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Visual and Media Design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2800" dirty="0"/>
              <a:t>Web Design</a:t>
            </a:r>
          </a:p>
        </p:txBody>
      </p:sp>
    </p:spTree>
    <p:extLst>
      <p:ext uri="{BB962C8B-B14F-4D97-AF65-F5344CB8AC3E}">
        <p14:creationId xmlns:p14="http://schemas.microsoft.com/office/powerpoint/2010/main" val="238221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Grantee/ local program responsibilities versus CommCorp Supports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511B5-0886-46E1-AD37-5598376016F4}"/>
              </a:ext>
            </a:extLst>
          </p:cNvPr>
          <p:cNvSpPr txBox="1"/>
          <p:nvPr/>
        </p:nvSpPr>
        <p:spPr>
          <a:xfrm>
            <a:off x="304800" y="152400"/>
            <a:ext cx="738664" cy="64633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See page 6 &amp; 7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BF78C-8679-46BC-A369-7CE3FA5F2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6" t="15925" r="20834" b="14445"/>
          <a:stretch/>
        </p:blipFill>
        <p:spPr>
          <a:xfrm>
            <a:off x="1272702" y="1357908"/>
            <a:ext cx="771889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8FB2-A324-4E29-9573-C544C27F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Peer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4A92B-C3A0-4ECF-A851-C8E02936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4906963"/>
          </a:xfrm>
        </p:spPr>
        <p:txBody>
          <a:bodyPr>
            <a:normAutofit/>
          </a:bodyPr>
          <a:lstStyle/>
          <a:p>
            <a:r>
              <a:rPr lang="en-US" dirty="0"/>
              <a:t>Provide opportunities to: </a:t>
            </a:r>
          </a:p>
          <a:p>
            <a:pPr lvl="1"/>
            <a:r>
              <a:rPr lang="en-US" dirty="0"/>
              <a:t>practice leadership and project management skills</a:t>
            </a:r>
          </a:p>
          <a:p>
            <a:pPr lvl="1"/>
            <a:r>
              <a:rPr lang="en-US" dirty="0"/>
              <a:t>serve as near peer mentors to younger participants</a:t>
            </a:r>
          </a:p>
          <a:p>
            <a:r>
              <a:rPr lang="en-US" dirty="0"/>
              <a:t>All programs must recruit and support peer leaders (recommended ratios vary by program size- 1:12 – 1:30)</a:t>
            </a:r>
            <a:r>
              <a:rPr lang="en-US" b="1" dirty="0"/>
              <a:t> </a:t>
            </a:r>
          </a:p>
          <a:p>
            <a:r>
              <a:rPr lang="en-US" b="1" dirty="0"/>
              <a:t>Peer Leaders:</a:t>
            </a:r>
          </a:p>
          <a:p>
            <a:pPr lvl="1"/>
            <a:r>
              <a:rPr lang="en-US" dirty="0"/>
              <a:t>support some implementation tasks WHILE</a:t>
            </a:r>
          </a:p>
          <a:p>
            <a:pPr lvl="1"/>
            <a:r>
              <a:rPr lang="en-US" dirty="0"/>
              <a:t>benefiting from the learning components of the program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E6970-771C-4B3C-9B46-86EFFAF21CFB}"/>
              </a:ext>
            </a:extLst>
          </p:cNvPr>
          <p:cNvSpPr txBox="1"/>
          <p:nvPr/>
        </p:nvSpPr>
        <p:spPr>
          <a:xfrm>
            <a:off x="304800" y="152400"/>
            <a:ext cx="738664" cy="647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See page 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648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Wages, Stipends &amp; Incentives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5001-2FB0-4E91-AD08-49E0D4602EC0}"/>
              </a:ext>
            </a:extLst>
          </p:cNvPr>
          <p:cNvSpPr txBox="1"/>
          <p:nvPr/>
        </p:nvSpPr>
        <p:spPr>
          <a:xfrm>
            <a:off x="1371600" y="928092"/>
            <a:ext cx="7620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When should you use a wage versus a stipend?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br>
              <a:rPr lang="en-US" dirty="0"/>
            </a:br>
            <a:r>
              <a:rPr lang="en-US" dirty="0"/>
              <a:t>Gift cards or other financial incentives (such as bonuses) for youth are permissible to a </a:t>
            </a:r>
            <a:r>
              <a:rPr lang="en-US" u="sng" dirty="0"/>
              <a:t>maximum of $250 per youth</a:t>
            </a:r>
            <a:r>
              <a:rPr lang="en-US" dirty="0"/>
              <a:t> for the duration of the grant period as long as they are tied to program milestones and do not occur in any single increment greater than $100.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A36FAD-B8F2-43FB-9E2D-FFF92C372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55501"/>
              </p:ext>
            </p:extLst>
          </p:nvPr>
        </p:nvGraphicFramePr>
        <p:xfrm>
          <a:off x="1390650" y="1371600"/>
          <a:ext cx="7467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710">
                  <a:extLst>
                    <a:ext uri="{9D8B030D-6E8A-4147-A177-3AD203B41FA5}">
                      <a16:colId xmlns:a16="http://schemas.microsoft.com/office/drawing/2014/main" val="1865151332"/>
                    </a:ext>
                  </a:extLst>
                </a:gridCol>
                <a:gridCol w="2548890">
                  <a:extLst>
                    <a:ext uri="{9D8B030D-6E8A-4147-A177-3AD203B41FA5}">
                      <a16:colId xmlns:a16="http://schemas.microsoft.com/office/drawing/2014/main" val="1040293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 Program Element/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9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Individual in-person, hybrid or virtual work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64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Signal Success, cohort-based learning/service projects, career exploration, career pathway courses, case management hours, individual personal branding capstone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STIPEND</a:t>
                      </a:r>
                      <a:r>
                        <a:rPr lang="en-US" b="1" dirty="0"/>
                        <a:t> or WAGE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225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Strong attendance, completion, high-quality deliverables, leadership, collaboration,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INCENTIVES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1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13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Continued Focus on Data and Outcomes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58BA3-C239-42B3-8D82-B9A372C8D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4" t="10000" r="14166" b="12963"/>
          <a:stretch/>
        </p:blipFill>
        <p:spPr>
          <a:xfrm>
            <a:off x="1676400" y="841022"/>
            <a:ext cx="6248400" cy="60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/>
          <a:lstStyle/>
          <a:p>
            <a:r>
              <a:rPr lang="en-US" dirty="0"/>
              <a:t>Format of the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6858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Eligibility &amp; Timeline</a:t>
            </a:r>
          </a:p>
          <a:p>
            <a:r>
              <a:rPr lang="en-US" sz="3200" dirty="0"/>
              <a:t>Overview of Key Policy Shifts</a:t>
            </a:r>
          </a:p>
          <a:p>
            <a:r>
              <a:rPr lang="en-US" sz="3200" dirty="0"/>
              <a:t>Closer Look at the Summer Funding opportunity</a:t>
            </a:r>
            <a:endParaRPr lang="en-US" sz="2800" dirty="0"/>
          </a:p>
          <a:p>
            <a:pPr marL="1371600" lvl="1"/>
            <a:r>
              <a:rPr lang="en-US" sz="2800" dirty="0"/>
              <a:t>Q&amp;A BREAK</a:t>
            </a:r>
          </a:p>
          <a:p>
            <a:r>
              <a:rPr lang="en-US" sz="3200" dirty="0"/>
              <a:t>Program Model and Collaborative Responsibilities</a:t>
            </a:r>
            <a:endParaRPr lang="en-US" sz="2800" dirty="0"/>
          </a:p>
          <a:p>
            <a:r>
              <a:rPr lang="en-US" sz="3200" dirty="0"/>
              <a:t>Important Planning Considerations </a:t>
            </a:r>
          </a:p>
          <a:p>
            <a:r>
              <a:rPr lang="en-US" sz="3200" dirty="0"/>
              <a:t>Connection to Existing YR and YR 21-22</a:t>
            </a:r>
          </a:p>
          <a:p>
            <a:pPr marL="1371600" lvl="1"/>
            <a:r>
              <a:rPr lang="en-US" sz="2800" dirty="0"/>
              <a:t>Q&amp;A BREAK</a:t>
            </a:r>
          </a:p>
          <a:p>
            <a:r>
              <a:rPr lang="en-US" sz="3200" dirty="0"/>
              <a:t>A closer look at fiscal policies</a:t>
            </a:r>
          </a:p>
          <a:p>
            <a:r>
              <a:rPr lang="en-US" sz="3200" dirty="0"/>
              <a:t>Application Materials, TA and Process</a:t>
            </a:r>
          </a:p>
          <a:p>
            <a:pPr marL="1371600" lvl="1"/>
            <a:r>
              <a:rPr lang="en-US" sz="2800" b="1" dirty="0"/>
              <a:t>Final </a:t>
            </a:r>
            <a:r>
              <a:rPr lang="en-US" sz="2800" dirty="0"/>
              <a:t>Q&amp;A BREAK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822960" cy="3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5835"/>
            <a:ext cx="822960" cy="3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822960" cy="3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8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Important Planning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630C63-60A3-4758-B599-66008B6CD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60986"/>
              </p:ext>
            </p:extLst>
          </p:nvPr>
        </p:nvGraphicFramePr>
        <p:xfrm>
          <a:off x="1219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8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Budget Planning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467600" cy="5897562"/>
          </a:xfrm>
        </p:spPr>
        <p:txBody>
          <a:bodyPr>
            <a:normAutofit/>
          </a:bodyPr>
          <a:lstStyle/>
          <a:p>
            <a:r>
              <a:rPr lang="en-US" dirty="0"/>
              <a:t>Average per participant cost of $3,140</a:t>
            </a:r>
          </a:p>
          <a:p>
            <a:r>
              <a:rPr lang="en-US" dirty="0"/>
              <a:t>But the cost per is likely to vary based on tier and program model approach.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77B0D3-F903-4C43-A974-412DE9519610}"/>
              </a:ext>
            </a:extLst>
          </p:cNvPr>
          <p:cNvSpPr txBox="1">
            <a:spLocks/>
          </p:cNvSpPr>
          <p:nvPr/>
        </p:nvSpPr>
        <p:spPr>
          <a:xfrm>
            <a:off x="1066800" y="2438400"/>
            <a:ext cx="7467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Connections to </a:t>
            </a:r>
            <a:br>
              <a:rPr lang="en-US" dirty="0"/>
            </a:br>
            <a:r>
              <a:rPr lang="en-US" dirty="0"/>
              <a:t>Year-Round Programs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811B5-7B50-48F4-B9FB-5414E5922F16}"/>
              </a:ext>
            </a:extLst>
          </p:cNvPr>
          <p:cNvSpPr txBox="1">
            <a:spLocks/>
          </p:cNvSpPr>
          <p:nvPr/>
        </p:nvSpPr>
        <p:spPr>
          <a:xfrm>
            <a:off x="1447800" y="3200400"/>
            <a:ext cx="7467600" cy="2971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Contract overlap- can work with higher needs participants in a continuous manner</a:t>
            </a:r>
          </a:p>
          <a:p>
            <a:r>
              <a:rPr lang="en-US" dirty="0"/>
              <a:t>Next YW YR- likely to be allocation-based too</a:t>
            </a:r>
          </a:p>
          <a:p>
            <a:r>
              <a:rPr lang="en-US" dirty="0"/>
              <a:t>YR 21-22 will offer some statewide career pathway training that will build off micro courses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5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670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Questions/ Discussion Break</a:t>
            </a:r>
          </a:p>
        </p:txBody>
      </p:sp>
      <p:pic>
        <p:nvPicPr>
          <p:cNvPr id="4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609600"/>
            <a:ext cx="2971800" cy="14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Closer Look at Fiscal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467600" cy="5897562"/>
          </a:xfrm>
        </p:spPr>
        <p:txBody>
          <a:bodyPr>
            <a:normAutofit/>
          </a:bodyPr>
          <a:lstStyle/>
          <a:p>
            <a:r>
              <a:rPr lang="en-US" dirty="0"/>
              <a:t>Across the full budget of the grant at </a:t>
            </a:r>
            <a:r>
              <a:rPr lang="en-US" b="1" dirty="0"/>
              <a:t>least 60% of overall </a:t>
            </a:r>
            <a:r>
              <a:rPr lang="en-US" dirty="0"/>
              <a:t>funding must be spent on youth wages, stipends and support services</a:t>
            </a:r>
          </a:p>
          <a:p>
            <a:pPr lvl="1"/>
            <a:r>
              <a:rPr lang="en-US" dirty="0"/>
              <a:t>Please note: </a:t>
            </a:r>
          </a:p>
          <a:p>
            <a:pPr lvl="1"/>
            <a:r>
              <a:rPr lang="en-US" dirty="0"/>
              <a:t>Grantees are </a:t>
            </a:r>
            <a:r>
              <a:rPr lang="en-US" b="1" u="sng" dirty="0"/>
              <a:t>not</a:t>
            </a:r>
            <a:r>
              <a:rPr lang="en-US" dirty="0"/>
              <a:t> responsible for additional tuition fees associated with career pathway courses</a:t>
            </a:r>
          </a:p>
          <a:p>
            <a:pPr lvl="1"/>
            <a:r>
              <a:rPr lang="en-US" dirty="0"/>
              <a:t>Grantees do </a:t>
            </a:r>
            <a:r>
              <a:rPr lang="en-US" b="1" u="sng" dirty="0"/>
              <a:t>not</a:t>
            </a:r>
            <a:r>
              <a:rPr lang="en-US" dirty="0"/>
              <a:t> need to budget staff time for the full delivery and oversight of Signal Success.</a:t>
            </a:r>
          </a:p>
          <a:p>
            <a:r>
              <a:rPr lang="en-US" dirty="0"/>
              <a:t>Indirect or administrative rate is:</a:t>
            </a:r>
          </a:p>
          <a:p>
            <a:pPr lvl="1"/>
            <a:r>
              <a:rPr lang="en-US" dirty="0"/>
              <a:t>Up to 10% for awards $400K and lower</a:t>
            </a:r>
          </a:p>
          <a:p>
            <a:pPr lvl="1"/>
            <a:r>
              <a:rPr lang="en-US" dirty="0"/>
              <a:t>Up to 8% for awards above $400K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6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Closer Look at Fiscal Policies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07FF8-027B-4CB7-AD8E-FAC808C6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60E9F-6D66-41D6-A9F8-AB0118923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9" r="24166" b="8519"/>
          <a:stretch/>
        </p:blipFill>
        <p:spPr>
          <a:xfrm>
            <a:off x="1600200" y="676421"/>
            <a:ext cx="7086600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3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84238"/>
            <a:ext cx="7467600" cy="5211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Consistent participation in statewide, regional and local technical assistance is a requirement of the YouthWorks grant. </a:t>
            </a:r>
          </a:p>
          <a:p>
            <a:pPr lvl="0"/>
            <a:r>
              <a:rPr lang="en-US" b="1" dirty="0"/>
              <a:t>Group-based trainings for staff </a:t>
            </a:r>
            <a:r>
              <a:rPr lang="en-US" dirty="0"/>
              <a:t>in late-April through mid-June and </a:t>
            </a:r>
            <a:r>
              <a:rPr lang="en-US" b="1" dirty="0"/>
              <a:t>peer leaders </a:t>
            </a:r>
            <a:r>
              <a:rPr lang="en-US" dirty="0"/>
              <a:t>in June and July 2021</a:t>
            </a:r>
          </a:p>
          <a:p>
            <a:pPr lvl="0"/>
            <a:r>
              <a:rPr lang="en-US" dirty="0"/>
              <a:t>Statewide technical assistance convenings in April and October 2021 </a:t>
            </a:r>
          </a:p>
          <a:p>
            <a:pPr lvl="0"/>
            <a:r>
              <a:rPr lang="en-US" b="1" dirty="0"/>
              <a:t>Biweekly regional small group technical assistance </a:t>
            </a:r>
            <a:r>
              <a:rPr lang="en-US" dirty="0"/>
              <a:t>Zoom meetings mid-June through mid-August. </a:t>
            </a:r>
          </a:p>
          <a:p>
            <a:pPr lvl="0"/>
            <a:r>
              <a:rPr lang="en-US" b="1" dirty="0"/>
              <a:t>Biweekly professional learning community meetings</a:t>
            </a:r>
            <a:r>
              <a:rPr lang="en-US" dirty="0"/>
              <a:t> during the summer to support effective Project-Based Learning </a:t>
            </a:r>
          </a:p>
          <a:p>
            <a:pPr lvl="0"/>
            <a:r>
              <a:rPr lang="en-US" dirty="0"/>
              <a:t>Individualized technical assistance via meetings and calls will support grantees in effective program design, implementation and assessment.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3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3200"/>
            <a:ext cx="7467600" cy="3897627"/>
          </a:xfrm>
        </p:spPr>
        <p:txBody>
          <a:bodyPr>
            <a:noAutofit/>
          </a:bodyPr>
          <a:lstStyle/>
          <a:p>
            <a:r>
              <a:rPr lang="en-US" sz="4800" dirty="0"/>
              <a:t>Final Q &amp; A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2000" dirty="0"/>
              <a:t>Please note a written copy of all questions and answers will be posted to the website at the end of the week and sent out to the webinar participants.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609600"/>
            <a:ext cx="2971800" cy="14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5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&amp;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In order to preserve continuity and maximize opportunities for lasting program improvements, the lead applicant must be same lead agency from 2020 Summer YouthWorks programming.</a:t>
            </a:r>
          </a:p>
          <a:p>
            <a:r>
              <a:rPr lang="en-US" b="1" dirty="0"/>
              <a:t>Timeline for Applying</a:t>
            </a:r>
            <a:r>
              <a:rPr lang="en-US" dirty="0"/>
              <a:t> </a:t>
            </a:r>
            <a:endParaRPr lang="en-US" b="1" dirty="0"/>
          </a:p>
          <a:p>
            <a:pPr lvl="1"/>
            <a:r>
              <a:rPr lang="en-US" b="1" dirty="0"/>
              <a:t>March 5, 2021 </a:t>
            </a:r>
            <a:r>
              <a:rPr lang="en-US" dirty="0"/>
              <a:t>Online application portal opens and responses are reviewed as they are submitted.  </a:t>
            </a:r>
          </a:p>
          <a:p>
            <a:pPr lvl="1"/>
            <a:r>
              <a:rPr lang="en-US" b="1" dirty="0"/>
              <a:t>March 22, 2021 </a:t>
            </a:r>
            <a:r>
              <a:rPr lang="en-US" dirty="0"/>
              <a:t>Last day to submit application.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2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67600" cy="2209800"/>
          </a:xfrm>
        </p:spPr>
        <p:txBody>
          <a:bodyPr>
            <a:normAutofit/>
          </a:bodyPr>
          <a:lstStyle/>
          <a:p>
            <a:r>
              <a:rPr lang="en-US" sz="3600" b="1" dirty="0"/>
              <a:t>Summer Contract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April 5, 2021- September 30, 2021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4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US" dirty="0"/>
              <a:t>Key Program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/>
              <a:t>June 28</a:t>
            </a:r>
            <a:r>
              <a:rPr lang="en-US" sz="3600" b="1" baseline="30000" dirty="0"/>
              <a:t>th </a:t>
            </a:r>
            <a:r>
              <a:rPr lang="en-US" sz="3600" b="1" dirty="0"/>
              <a:t>- Start of Statewide Program Offerings </a:t>
            </a:r>
          </a:p>
          <a:p>
            <a:pPr lvl="1"/>
            <a:r>
              <a:rPr lang="en-US" sz="3200" dirty="0"/>
              <a:t>July 6-July 23-Career Pathway  Session 1</a:t>
            </a:r>
          </a:p>
          <a:p>
            <a:pPr lvl="1"/>
            <a:r>
              <a:rPr lang="en-US" sz="3200" dirty="0"/>
              <a:t>July 26- August 12-Career Pathway  Session 2</a:t>
            </a:r>
          </a:p>
          <a:p>
            <a:pPr lvl="1"/>
            <a:r>
              <a:rPr lang="en-US" sz="3200" dirty="0"/>
              <a:t>Week of August 9th- End of Statewide Program Offerings</a:t>
            </a:r>
          </a:p>
          <a:p>
            <a:pPr lvl="1"/>
            <a:r>
              <a:rPr lang="en-US" sz="3200" dirty="0"/>
              <a:t>August 16- August 26</a:t>
            </a:r>
            <a:r>
              <a:rPr lang="en-US" sz="3200" baseline="30000" dirty="0"/>
              <a:t>th</a:t>
            </a:r>
            <a:r>
              <a:rPr lang="en-US" sz="3200" dirty="0"/>
              <a:t> - End-of-Summer Boot Camps (select Tier 2 and 3 youth only)</a:t>
            </a:r>
          </a:p>
          <a:p>
            <a:r>
              <a:rPr lang="en-US" sz="3600" b="1" dirty="0"/>
              <a:t>August 27</a:t>
            </a:r>
            <a:r>
              <a:rPr lang="en-US" sz="3600" b="1" baseline="30000" dirty="0"/>
              <a:t>th</a:t>
            </a:r>
            <a:r>
              <a:rPr lang="en-US" sz="3600" b="1" dirty="0"/>
              <a:t> - Last day youth participants can work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Important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9530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/>
              <a:t>At least 30% of participant slots</a:t>
            </a:r>
            <a:r>
              <a:rPr lang="en-US" sz="3000" dirty="0"/>
              <a:t> per program must be virtual </a:t>
            </a:r>
            <a:endParaRPr lang="en-US" sz="2600" dirty="0"/>
          </a:p>
          <a:p>
            <a:pPr lvl="0"/>
            <a:r>
              <a:rPr lang="en-US" sz="3000" b="1" dirty="0"/>
              <a:t>Career Pathway Trainings- are statewide and virtual only</a:t>
            </a:r>
          </a:p>
          <a:p>
            <a:r>
              <a:rPr lang="en-US" sz="3000" dirty="0"/>
              <a:t>Priority cities/</a:t>
            </a:r>
            <a:r>
              <a:rPr lang="en-US" sz="3000" b="1" dirty="0"/>
              <a:t>removal of 20% cap </a:t>
            </a:r>
            <a:r>
              <a:rPr lang="en-US" sz="3000" dirty="0"/>
              <a:t>on other communities</a:t>
            </a:r>
            <a:endParaRPr lang="en-US" sz="3000" b="1" dirty="0"/>
          </a:p>
          <a:p>
            <a:pPr lvl="0"/>
            <a:r>
              <a:rPr lang="en-US" sz="3000" b="1" dirty="0"/>
              <a:t>Peer leadership model is required</a:t>
            </a:r>
          </a:p>
          <a:p>
            <a:r>
              <a:rPr lang="en-US" sz="3000" dirty="0"/>
              <a:t>Admin rates, Private Sector Wage Match and staffing/administrative rates are all different</a:t>
            </a:r>
          </a:p>
          <a:p>
            <a:pPr lvl="0"/>
            <a:endParaRPr lang="en-US" sz="3000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Summer Allocations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49874-04D5-4CAE-9EC6-A19E458B8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8519" r="20000" b="8519"/>
          <a:stretch/>
        </p:blipFill>
        <p:spPr>
          <a:xfrm>
            <a:off x="1289956" y="821268"/>
            <a:ext cx="7467599" cy="58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670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Questions/ Discussion Break</a:t>
            </a:r>
          </a:p>
        </p:txBody>
      </p:sp>
      <p:pic>
        <p:nvPicPr>
          <p:cNvPr id="4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609600"/>
            <a:ext cx="2971800" cy="14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Program Modality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511B5-0886-46E1-AD37-5598376016F4}"/>
              </a:ext>
            </a:extLst>
          </p:cNvPr>
          <p:cNvSpPr txBox="1"/>
          <p:nvPr/>
        </p:nvSpPr>
        <p:spPr>
          <a:xfrm>
            <a:off x="304800" y="152400"/>
            <a:ext cx="738664" cy="647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See page 5</a:t>
            </a:r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12A1DF-507B-46FE-8484-F534F87AB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17919"/>
              </p:ext>
            </p:extLst>
          </p:nvPr>
        </p:nvGraphicFramePr>
        <p:xfrm>
          <a:off x="1642112" y="1501095"/>
          <a:ext cx="7174228" cy="3855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499">
                  <a:extLst>
                    <a:ext uri="{9D8B030D-6E8A-4147-A177-3AD203B41FA5}">
                      <a16:colId xmlns:a16="http://schemas.microsoft.com/office/drawing/2014/main" val="4030514569"/>
                    </a:ext>
                  </a:extLst>
                </a:gridCol>
                <a:gridCol w="1909589">
                  <a:extLst>
                    <a:ext uri="{9D8B030D-6E8A-4147-A177-3AD203B41FA5}">
                      <a16:colId xmlns:a16="http://schemas.microsoft.com/office/drawing/2014/main" val="1596094766"/>
                    </a:ext>
                  </a:extLst>
                </a:gridCol>
                <a:gridCol w="1487043">
                  <a:extLst>
                    <a:ext uri="{9D8B030D-6E8A-4147-A177-3AD203B41FA5}">
                      <a16:colId xmlns:a16="http://schemas.microsoft.com/office/drawing/2014/main" val="2626284077"/>
                    </a:ext>
                  </a:extLst>
                </a:gridCol>
                <a:gridCol w="1538097">
                  <a:extLst>
                    <a:ext uri="{9D8B030D-6E8A-4147-A177-3AD203B41FA5}">
                      <a16:colId xmlns:a16="http://schemas.microsoft.com/office/drawing/2014/main" val="130350631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Predominately In-Person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Hybrid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Virtual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225061"/>
                  </a:ext>
                </a:extLst>
              </a:tr>
              <a:tr h="83749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 One </a:t>
                      </a:r>
                      <a:r>
                        <a:rPr lang="en-US" sz="1800" b="0" dirty="0">
                          <a:effectLst/>
                        </a:rPr>
                        <a:t>— Service and Project-Based Learning 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178908"/>
                  </a:ext>
                </a:extLst>
              </a:tr>
              <a:tr h="1266426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 Two — </a:t>
                      </a:r>
                      <a:r>
                        <a:rPr lang="en-US" sz="1800" b="0" dirty="0">
                          <a:effectLst/>
                        </a:rPr>
                        <a:t>Early and Career Trajectory Employment Experiences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69924"/>
                  </a:ext>
                </a:extLst>
              </a:tr>
              <a:tr h="83749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 Three </a:t>
                      </a:r>
                      <a:r>
                        <a:rPr lang="en-US" sz="1800" b="0" dirty="0">
                          <a:effectLst/>
                        </a:rPr>
                        <a:t>— Career Pathway Training and Support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10762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E9EF076-C582-40E2-AD76-1873907A4CE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17758" y="2690805"/>
            <a:ext cx="10036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83701"/>
      </p:ext>
    </p:extLst>
  </p:cSld>
  <p:clrMapOvr>
    <a:masterClrMapping/>
  </p:clrMapOvr>
</p:sld>
</file>

<file path=ppt/theme/theme1.xml><?xml version="1.0" encoding="utf-8"?>
<a:theme xmlns:a="http://schemas.openxmlformats.org/drawingml/2006/main" name="11.2.12_ppt">
  <a:themeElements>
    <a:clrScheme name="Custom 5">
      <a:dk1>
        <a:srgbClr val="0079C1"/>
      </a:dk1>
      <a:lt1>
        <a:srgbClr val="FFFFFF"/>
      </a:lt1>
      <a:dk2>
        <a:srgbClr val="0079C1"/>
      </a:dk2>
      <a:lt2>
        <a:srgbClr val="FFFFFF"/>
      </a:lt2>
      <a:accent1>
        <a:srgbClr val="0079C1"/>
      </a:accent1>
      <a:accent2>
        <a:srgbClr val="F7941E"/>
      </a:accent2>
      <a:accent3>
        <a:srgbClr val="0079C1"/>
      </a:accent3>
      <a:accent4>
        <a:srgbClr val="AAB3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1300</Words>
  <Application>Microsoft Office PowerPoint</Application>
  <PresentationFormat>On-screen Show (4:3)</PresentationFormat>
  <Paragraphs>207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11.2.12_ppt</vt:lpstr>
      <vt:lpstr>PowerPoint Presentation</vt:lpstr>
      <vt:lpstr>Format of the Webinar</vt:lpstr>
      <vt:lpstr>Eligibility &amp; Timeline</vt:lpstr>
      <vt:lpstr>Contract Timelines</vt:lpstr>
      <vt:lpstr>Key Program Dates</vt:lpstr>
      <vt:lpstr>Overview of Important Policies</vt:lpstr>
      <vt:lpstr>Summer Allocations</vt:lpstr>
      <vt:lpstr>Questions/ Discussion Break</vt:lpstr>
      <vt:lpstr>Program Modality Overview</vt:lpstr>
      <vt:lpstr>Required Programmatic Elements </vt:lpstr>
      <vt:lpstr>Additional Programmatic Elements (All participants should participate in at least one and in alignment with Tiered Strategy)</vt:lpstr>
      <vt:lpstr>Changes to Programmatic Elements</vt:lpstr>
      <vt:lpstr>Changes to Programmatic Elements</vt:lpstr>
      <vt:lpstr>Changes to Programmatic Elements</vt:lpstr>
      <vt:lpstr>Changes to Programmatic Elements</vt:lpstr>
      <vt:lpstr>Grantee/ local program responsibilities versus CommCorp Supports</vt:lpstr>
      <vt:lpstr>The Role of Peer Leaders</vt:lpstr>
      <vt:lpstr>Wages, Stipends &amp; Incentives</vt:lpstr>
      <vt:lpstr>Continued Focus on Data and Outcomes</vt:lpstr>
      <vt:lpstr>Important Planning Considerations</vt:lpstr>
      <vt:lpstr>Budget Planning Considerations</vt:lpstr>
      <vt:lpstr>Questions/ Discussion Break</vt:lpstr>
      <vt:lpstr>Closer Look at Fiscal Policies</vt:lpstr>
      <vt:lpstr>Closer Look at Fiscal Policies</vt:lpstr>
      <vt:lpstr>Technical Assistance</vt:lpstr>
      <vt:lpstr>Final Q &amp; A   Please note a written copy of all questions and answers will be posted to the website at the end of the week and sent out to the webinar participants.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Applebaum</dc:creator>
  <cp:lastModifiedBy>Jennifer Applebaum</cp:lastModifiedBy>
  <cp:revision>4</cp:revision>
  <dcterms:created xsi:type="dcterms:W3CDTF">2021-03-01T13:08:58Z</dcterms:created>
  <dcterms:modified xsi:type="dcterms:W3CDTF">2021-03-02T18:08:37Z</dcterms:modified>
</cp:coreProperties>
</file>