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x="18288000" cy="10287000"/>
  <p:notesSz cx="6858000" cy="9144000"/>
  <p:embeddedFontLst>
    <p:embeddedFont>
      <p:font typeface="Karla 1" panose="020B0604020202020204" charset="0"/>
      <p:regular r:id="rId12"/>
    </p:embeddedFont>
    <p:embeddedFont>
      <p:font typeface="Karla 2" panose="020B0604020202020204" charset="0"/>
      <p:regular r:id="rId13"/>
    </p:embeddedFont>
    <p:embeddedFont>
      <p:font typeface="Karla 3" panose="020B0604020202020204" charset="0"/>
      <p:regular r:id="rId14"/>
    </p:embeddedFont>
    <p:embeddedFont>
      <p:font typeface="Montserrat Ultra-Bold" panose="020B0604020202020204" charset="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4910C1E-7005-3FBC-9860-32424427573F}" name="Mary-Ann Roberts" initials="MR" userId="S::MRoberts@commcorp.org::14c42ace-826d-4b62-8882-95136e3b3c2a" providerId="AD"/>
  <p188:author id="{B3A96D86-B142-6DFE-4453-249CDD9178E8}" name="Martha Oesch" initials="MO" userId="S::martha_oeschconsulting.com#ext#@commcorp1.onmicrosoft.com::e8ba91a4-5ad6-461f-a13e-02184a42712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542749-2643-1309-C066-7C3BE1DC6265}" v="6" dt="2025-03-10T21:15:56.4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8" d="100"/>
          <a:sy n="68" d="100"/>
        </p:scale>
        <p:origin x="8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2.fntdata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font" Target="fonts/font1.fntdata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font" Target="fonts/font4.fntdata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3.fntdata"/><Relationship Id="rId22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ymy Tran" userId="354ac138-5680-4700-ada3-df423ff9de65" providerId="ADAL" clId="{073DFBC4-E5D1-41A6-AEFE-FA1BE7A8EB8A}"/>
    <pc:docChg chg="undo custSel modSld">
      <pc:chgData name="Mymy Tran" userId="354ac138-5680-4700-ada3-df423ff9de65" providerId="ADAL" clId="{073DFBC4-E5D1-41A6-AEFE-FA1BE7A8EB8A}" dt="2025-02-18T06:01:33.478" v="55" actId="14100"/>
      <pc:docMkLst>
        <pc:docMk/>
      </pc:docMkLst>
      <pc:sldChg chg="addSp delSp modSp mod">
        <pc:chgData name="Mymy Tran" userId="354ac138-5680-4700-ada3-df423ff9de65" providerId="ADAL" clId="{073DFBC4-E5D1-41A6-AEFE-FA1BE7A8EB8A}" dt="2025-02-18T04:26:29.290" v="8" actId="167"/>
        <pc:sldMkLst>
          <pc:docMk/>
          <pc:sldMk cId="0" sldId="256"/>
        </pc:sldMkLst>
        <pc:spChg chg="del mod">
          <ac:chgData name="Mymy Tran" userId="354ac138-5680-4700-ada3-df423ff9de65" providerId="ADAL" clId="{073DFBC4-E5D1-41A6-AEFE-FA1BE7A8EB8A}" dt="2025-02-18T04:25:47.910" v="2" actId="478"/>
          <ac:spMkLst>
            <pc:docMk/>
            <pc:sldMk cId="0" sldId="256"/>
            <ac:spMk id="2" creationId="{00000000-0000-0000-0000-000000000000}"/>
          </ac:spMkLst>
        </pc:spChg>
        <pc:picChg chg="add mod">
          <ac:chgData name="Mymy Tran" userId="354ac138-5680-4700-ada3-df423ff9de65" providerId="ADAL" clId="{073DFBC4-E5D1-41A6-AEFE-FA1BE7A8EB8A}" dt="2025-02-18T04:26:29.290" v="8" actId="167"/>
          <ac:picMkLst>
            <pc:docMk/>
            <pc:sldMk cId="0" sldId="256"/>
            <ac:picMk id="1026" creationId="{A13C8DB6-7DCC-3540-9D31-5B048A24247A}"/>
          </ac:picMkLst>
        </pc:picChg>
      </pc:sldChg>
      <pc:sldChg chg="delSp modSp mod">
        <pc:chgData name="Mymy Tran" userId="354ac138-5680-4700-ada3-df423ff9de65" providerId="ADAL" clId="{073DFBC4-E5D1-41A6-AEFE-FA1BE7A8EB8A}" dt="2025-02-18T05:54:27.592" v="10" actId="478"/>
        <pc:sldMkLst>
          <pc:docMk/>
          <pc:sldMk cId="0" sldId="257"/>
        </pc:sldMkLst>
        <pc:spChg chg="del">
          <ac:chgData name="Mymy Tran" userId="354ac138-5680-4700-ada3-df423ff9de65" providerId="ADAL" clId="{073DFBC4-E5D1-41A6-AEFE-FA1BE7A8EB8A}" dt="2025-02-18T05:54:27.592" v="10" actId="478"/>
          <ac:spMkLst>
            <pc:docMk/>
            <pc:sldMk cId="0" sldId="257"/>
            <ac:spMk id="2" creationId="{00000000-0000-0000-0000-000000000000}"/>
          </ac:spMkLst>
        </pc:spChg>
        <pc:spChg chg="mod">
          <ac:chgData name="Mymy Tran" userId="354ac138-5680-4700-ada3-df423ff9de65" providerId="ADAL" clId="{073DFBC4-E5D1-41A6-AEFE-FA1BE7A8EB8A}" dt="2025-02-18T05:54:24.664" v="9" actId="1076"/>
          <ac:spMkLst>
            <pc:docMk/>
            <pc:sldMk cId="0" sldId="257"/>
            <ac:spMk id="5" creationId="{00000000-0000-0000-0000-000000000000}"/>
          </ac:spMkLst>
        </pc:spChg>
      </pc:sldChg>
      <pc:sldChg chg="delSp mod">
        <pc:chgData name="Mymy Tran" userId="354ac138-5680-4700-ada3-df423ff9de65" providerId="ADAL" clId="{073DFBC4-E5D1-41A6-AEFE-FA1BE7A8EB8A}" dt="2025-02-18T05:54:34.357" v="11" actId="478"/>
        <pc:sldMkLst>
          <pc:docMk/>
          <pc:sldMk cId="0" sldId="259"/>
        </pc:sldMkLst>
        <pc:spChg chg="del">
          <ac:chgData name="Mymy Tran" userId="354ac138-5680-4700-ada3-df423ff9de65" providerId="ADAL" clId="{073DFBC4-E5D1-41A6-AEFE-FA1BE7A8EB8A}" dt="2025-02-18T05:54:34.357" v="11" actId="478"/>
          <ac:spMkLst>
            <pc:docMk/>
            <pc:sldMk cId="0" sldId="259"/>
            <ac:spMk id="16" creationId="{00000000-0000-0000-0000-000000000000}"/>
          </ac:spMkLst>
        </pc:spChg>
      </pc:sldChg>
      <pc:sldChg chg="delSp modSp mod">
        <pc:chgData name="Mymy Tran" userId="354ac138-5680-4700-ada3-df423ff9de65" providerId="ADAL" clId="{073DFBC4-E5D1-41A6-AEFE-FA1BE7A8EB8A}" dt="2025-02-18T05:57:25.141" v="27" actId="1076"/>
        <pc:sldMkLst>
          <pc:docMk/>
          <pc:sldMk cId="0" sldId="260"/>
        </pc:sldMkLst>
        <pc:spChg chg="mod">
          <ac:chgData name="Mymy Tran" userId="354ac138-5680-4700-ada3-df423ff9de65" providerId="ADAL" clId="{073DFBC4-E5D1-41A6-AEFE-FA1BE7A8EB8A}" dt="2025-02-18T05:57:25.141" v="27" actId="1076"/>
          <ac:spMkLst>
            <pc:docMk/>
            <pc:sldMk cId="0" sldId="260"/>
            <ac:spMk id="3" creationId="{00000000-0000-0000-0000-000000000000}"/>
          </ac:spMkLst>
        </pc:spChg>
        <pc:spChg chg="del">
          <ac:chgData name="Mymy Tran" userId="354ac138-5680-4700-ada3-df423ff9de65" providerId="ADAL" clId="{073DFBC4-E5D1-41A6-AEFE-FA1BE7A8EB8A}" dt="2025-02-18T05:54:37.263" v="12" actId="478"/>
          <ac:spMkLst>
            <pc:docMk/>
            <pc:sldMk cId="0" sldId="260"/>
            <ac:spMk id="8" creationId="{00000000-0000-0000-0000-000000000000}"/>
          </ac:spMkLst>
        </pc:spChg>
      </pc:sldChg>
      <pc:sldChg chg="addSp delSp modSp mod">
        <pc:chgData name="Mymy Tran" userId="354ac138-5680-4700-ada3-df423ff9de65" providerId="ADAL" clId="{073DFBC4-E5D1-41A6-AEFE-FA1BE7A8EB8A}" dt="2025-02-18T05:57:59.713" v="36" actId="167"/>
        <pc:sldMkLst>
          <pc:docMk/>
          <pc:sldMk cId="0" sldId="261"/>
        </pc:sldMkLst>
        <pc:spChg chg="del">
          <ac:chgData name="Mymy Tran" userId="354ac138-5680-4700-ada3-df423ff9de65" providerId="ADAL" clId="{073DFBC4-E5D1-41A6-AEFE-FA1BE7A8EB8A}" dt="2025-02-18T05:56:11.104" v="13" actId="478"/>
          <ac:spMkLst>
            <pc:docMk/>
            <pc:sldMk cId="0" sldId="261"/>
            <ac:spMk id="8" creationId="{00000000-0000-0000-0000-000000000000}"/>
          </ac:spMkLst>
        </pc:spChg>
        <pc:spChg chg="add mod ord">
          <ac:chgData name="Mymy Tran" userId="354ac138-5680-4700-ada3-df423ff9de65" providerId="ADAL" clId="{073DFBC4-E5D1-41A6-AEFE-FA1BE7A8EB8A}" dt="2025-02-18T05:57:59.713" v="36" actId="167"/>
          <ac:spMkLst>
            <pc:docMk/>
            <pc:sldMk cId="0" sldId="261"/>
            <ac:spMk id="12" creationId="{C3935713-05C6-71F9-9D17-2F020E17F51E}"/>
          </ac:spMkLst>
        </pc:spChg>
        <pc:picChg chg="add mod">
          <ac:chgData name="Mymy Tran" userId="354ac138-5680-4700-ada3-df423ff9de65" providerId="ADAL" clId="{073DFBC4-E5D1-41A6-AEFE-FA1BE7A8EB8A}" dt="2025-02-18T05:57:19.386" v="25" actId="1076"/>
          <ac:picMkLst>
            <pc:docMk/>
            <pc:sldMk cId="0" sldId="261"/>
            <ac:picMk id="2050" creationId="{A0F7DF51-786A-6CC0-B922-4ACA23091EBC}"/>
          </ac:picMkLst>
        </pc:picChg>
      </pc:sldChg>
      <pc:sldChg chg="addSp delSp modSp mod">
        <pc:chgData name="Mymy Tran" userId="354ac138-5680-4700-ada3-df423ff9de65" providerId="ADAL" clId="{073DFBC4-E5D1-41A6-AEFE-FA1BE7A8EB8A}" dt="2025-02-18T06:01:33.478" v="55" actId="14100"/>
        <pc:sldMkLst>
          <pc:docMk/>
          <pc:sldMk cId="0" sldId="262"/>
        </pc:sldMkLst>
        <pc:spChg chg="del">
          <ac:chgData name="Mymy Tran" userId="354ac138-5680-4700-ada3-df423ff9de65" providerId="ADAL" clId="{073DFBC4-E5D1-41A6-AEFE-FA1BE7A8EB8A}" dt="2025-02-18T05:56:15.139" v="14" actId="478"/>
          <ac:spMkLst>
            <pc:docMk/>
            <pc:sldMk cId="0" sldId="262"/>
            <ac:spMk id="8" creationId="{00000000-0000-0000-0000-000000000000}"/>
          </ac:spMkLst>
        </pc:spChg>
        <pc:spChg chg="add mod">
          <ac:chgData name="Mymy Tran" userId="354ac138-5680-4700-ada3-df423ff9de65" providerId="ADAL" clId="{073DFBC4-E5D1-41A6-AEFE-FA1BE7A8EB8A}" dt="2025-02-18T05:58:12.728" v="39" actId="1076"/>
          <ac:spMkLst>
            <pc:docMk/>
            <pc:sldMk cId="0" sldId="262"/>
            <ac:spMk id="12" creationId="{B3C0A99D-5A5F-9504-5A21-931C4BA1FCE3}"/>
          </ac:spMkLst>
        </pc:spChg>
        <pc:picChg chg="add del mod">
          <ac:chgData name="Mymy Tran" userId="354ac138-5680-4700-ada3-df423ff9de65" providerId="ADAL" clId="{073DFBC4-E5D1-41A6-AEFE-FA1BE7A8EB8A}" dt="2025-02-18T05:58:40.269" v="40" actId="478"/>
          <ac:picMkLst>
            <pc:docMk/>
            <pc:sldMk cId="0" sldId="262"/>
            <ac:picMk id="13" creationId="{9002B286-7CF3-1F54-149D-65DC2859B4D7}"/>
          </ac:picMkLst>
        </pc:picChg>
        <pc:picChg chg="add mod">
          <ac:chgData name="Mymy Tran" userId="354ac138-5680-4700-ada3-df423ff9de65" providerId="ADAL" clId="{073DFBC4-E5D1-41A6-AEFE-FA1BE7A8EB8A}" dt="2025-02-18T06:01:33.478" v="55" actId="14100"/>
          <ac:picMkLst>
            <pc:docMk/>
            <pc:sldMk cId="0" sldId="262"/>
            <ac:picMk id="3074" creationId="{94E3C270-E337-3C62-2E11-BD2C45DEBF64}"/>
          </ac:picMkLst>
        </pc:picChg>
      </pc:sldChg>
    </pc:docChg>
  </pc:docChgLst>
  <pc:docChgLst>
    <pc:chgData name="Martha Oesch" userId="S::martha_oeschconsulting.com#ext#@commcorp1.onmicrosoft.com::e8ba91a4-5ad6-461f-a13e-02184a427125" providerId="AD" clId="Web-{0F542749-2643-1309-C066-7C3BE1DC6265}"/>
    <pc:docChg chg="mod">
      <pc:chgData name="Martha Oesch" userId="S::martha_oeschconsulting.com#ext#@commcorp1.onmicrosoft.com::e8ba91a4-5ad6-461f-a13e-02184a427125" providerId="AD" clId="Web-{0F542749-2643-1309-C066-7C3BE1DC6265}" dt="2025-03-10T21:10:38.682" v="0"/>
      <pc:docMkLst>
        <pc:docMk/>
      </pc:docMkLst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6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7" Type="http://schemas.openxmlformats.org/officeDocument/2006/relationships/image" Target="../media/image16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7" Type="http://schemas.openxmlformats.org/officeDocument/2006/relationships/image" Target="../media/image17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4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erson writing on white paper">
            <a:extLst>
              <a:ext uri="{FF2B5EF4-FFF2-40B4-BE49-F238E27FC236}">
                <a16:creationId xmlns:a16="http://schemas.microsoft.com/office/drawing/2014/main" id="{A13C8DB6-7DCC-3540-9D31-5B048A2424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44" r="6682"/>
          <a:stretch/>
        </p:blipFill>
        <p:spPr bwMode="auto">
          <a:xfrm>
            <a:off x="13428986" y="0"/>
            <a:ext cx="4856556" cy="10286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reeform 3"/>
          <p:cNvSpPr/>
          <p:nvPr/>
        </p:nvSpPr>
        <p:spPr>
          <a:xfrm rot="-5400000">
            <a:off x="16799708" y="1055075"/>
            <a:ext cx="844062" cy="211015"/>
          </a:xfrm>
          <a:custGeom>
            <a:avLst/>
            <a:gdLst/>
            <a:ahLst/>
            <a:cxnLst/>
            <a:rect l="l" t="t" r="r" b="b"/>
            <a:pathLst>
              <a:path w="844062" h="211015">
                <a:moveTo>
                  <a:pt x="0" y="0"/>
                </a:moveTo>
                <a:lnTo>
                  <a:pt x="844061" y="0"/>
                </a:lnTo>
                <a:lnTo>
                  <a:pt x="844061" y="211015"/>
                </a:lnTo>
                <a:lnTo>
                  <a:pt x="0" y="21101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AutoShape 4"/>
          <p:cNvSpPr/>
          <p:nvPr/>
        </p:nvSpPr>
        <p:spPr>
          <a:xfrm flipV="1">
            <a:off x="17236026" y="2023405"/>
            <a:ext cx="0" cy="2456682"/>
          </a:xfrm>
          <a:prstGeom prst="line">
            <a:avLst/>
          </a:prstGeom>
          <a:ln w="28575" cap="rnd">
            <a:solidFill>
              <a:srgbClr val="FEFE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" name="AutoShape 5"/>
          <p:cNvSpPr/>
          <p:nvPr/>
        </p:nvSpPr>
        <p:spPr>
          <a:xfrm>
            <a:off x="-282420" y="9110662"/>
            <a:ext cx="18852841" cy="0"/>
          </a:xfrm>
          <a:prstGeom prst="line">
            <a:avLst/>
          </a:prstGeom>
          <a:ln w="28575" cap="rnd">
            <a:solidFill>
              <a:srgbClr val="FEFE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" name="AutoShape 6"/>
          <p:cNvSpPr/>
          <p:nvPr/>
        </p:nvSpPr>
        <p:spPr>
          <a:xfrm>
            <a:off x="1028700" y="5528552"/>
            <a:ext cx="2261045" cy="0"/>
          </a:xfrm>
          <a:prstGeom prst="line">
            <a:avLst/>
          </a:prstGeom>
          <a:ln w="104775" cap="rnd">
            <a:solidFill>
              <a:srgbClr val="86C27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0" y="9110662"/>
            <a:ext cx="13428986" cy="3086100"/>
            <a:chOff x="0" y="0"/>
            <a:chExt cx="3536852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536852" cy="812800"/>
            </a:xfrm>
            <a:custGeom>
              <a:avLst/>
              <a:gdLst/>
              <a:ahLst/>
              <a:cxnLst/>
              <a:rect l="l" t="t" r="r" b="b"/>
              <a:pathLst>
                <a:path w="3536852" h="812800">
                  <a:moveTo>
                    <a:pt x="0" y="0"/>
                  </a:moveTo>
                  <a:lnTo>
                    <a:pt x="3536852" y="0"/>
                  </a:lnTo>
                  <a:lnTo>
                    <a:pt x="353685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FFFF">
                <a:alpha val="96863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38100"/>
              <a:ext cx="3536852" cy="774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50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11014044" y="9394389"/>
            <a:ext cx="2063535" cy="625130"/>
          </a:xfrm>
          <a:custGeom>
            <a:avLst/>
            <a:gdLst/>
            <a:ahLst/>
            <a:cxnLst/>
            <a:rect l="l" t="t" r="r" b="b"/>
            <a:pathLst>
              <a:path w="2063535" h="625130">
                <a:moveTo>
                  <a:pt x="0" y="0"/>
                </a:moveTo>
                <a:lnTo>
                  <a:pt x="2063535" y="0"/>
                </a:lnTo>
                <a:lnTo>
                  <a:pt x="2063535" y="625130"/>
                </a:lnTo>
                <a:lnTo>
                  <a:pt x="0" y="62513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8380780" y="9432363"/>
            <a:ext cx="2519374" cy="549182"/>
          </a:xfrm>
          <a:custGeom>
            <a:avLst/>
            <a:gdLst/>
            <a:ahLst/>
            <a:cxnLst/>
            <a:rect l="l" t="t" r="r" b="b"/>
            <a:pathLst>
              <a:path w="2519374" h="549182">
                <a:moveTo>
                  <a:pt x="0" y="0"/>
                </a:moveTo>
                <a:lnTo>
                  <a:pt x="2519374" y="0"/>
                </a:lnTo>
                <a:lnTo>
                  <a:pt x="2519374" y="549182"/>
                </a:lnTo>
                <a:lnTo>
                  <a:pt x="0" y="54918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1028700" y="2476266"/>
            <a:ext cx="10837434" cy="27927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7200">
                <a:solidFill>
                  <a:srgbClr val="FEFEFF"/>
                </a:solidFill>
                <a:latin typeface="Karla 1"/>
                <a:ea typeface="Karla 1"/>
                <a:cs typeface="Karla 1"/>
                <a:sym typeface="Karla 1"/>
              </a:rPr>
              <a:t>AN OVERVIEW OF CONTEXTUALIZED ABE/ESOL MODELS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28700" y="5761914"/>
            <a:ext cx="8740791" cy="4743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79"/>
              </a:lnSpc>
            </a:pPr>
            <a:r>
              <a:rPr lang="en-US" sz="2699">
                <a:solidFill>
                  <a:srgbClr val="FFFFFF"/>
                </a:solidFill>
                <a:latin typeface="Karla 2"/>
                <a:ea typeface="Karla 2"/>
                <a:cs typeface="Karla 2"/>
                <a:sym typeface="Karla 2"/>
              </a:rPr>
              <a:t>Dedicated to innovating energy solutions​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4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-282420" y="9096375"/>
            <a:ext cx="18852841" cy="0"/>
          </a:xfrm>
          <a:prstGeom prst="line">
            <a:avLst/>
          </a:prstGeom>
          <a:ln w="28575" cap="rnd">
            <a:solidFill>
              <a:srgbClr val="FEFE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" name="AutoShape 4"/>
          <p:cNvSpPr/>
          <p:nvPr/>
        </p:nvSpPr>
        <p:spPr>
          <a:xfrm>
            <a:off x="8090225" y="3255321"/>
            <a:ext cx="7968756" cy="3612609"/>
          </a:xfrm>
          <a:prstGeom prst="rect">
            <a:avLst/>
          </a:prstGeom>
          <a:solidFill>
            <a:srgbClr val="86C27E"/>
          </a:solid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-5400000">
            <a:off x="16746049" y="1385525"/>
            <a:ext cx="844062" cy="211015"/>
          </a:xfrm>
          <a:custGeom>
            <a:avLst/>
            <a:gdLst/>
            <a:ahLst/>
            <a:cxnLst/>
            <a:rect l="l" t="t" r="r" b="b"/>
            <a:pathLst>
              <a:path w="844062" h="211015">
                <a:moveTo>
                  <a:pt x="0" y="0"/>
                </a:moveTo>
                <a:lnTo>
                  <a:pt x="844061" y="0"/>
                </a:lnTo>
                <a:lnTo>
                  <a:pt x="844061" y="211015"/>
                </a:lnTo>
                <a:lnTo>
                  <a:pt x="0" y="21101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AutoShape 6"/>
          <p:cNvSpPr/>
          <p:nvPr/>
        </p:nvSpPr>
        <p:spPr>
          <a:xfrm rot="-5400000">
            <a:off x="15939739" y="3593303"/>
            <a:ext cx="2456682" cy="0"/>
          </a:xfrm>
          <a:prstGeom prst="line">
            <a:avLst/>
          </a:prstGeom>
          <a:ln w="28575" cap="rnd">
            <a:solidFill>
              <a:srgbClr val="FEFE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" name="AutoShape 7"/>
          <p:cNvSpPr/>
          <p:nvPr/>
        </p:nvSpPr>
        <p:spPr>
          <a:xfrm>
            <a:off x="1504620" y="1478327"/>
            <a:ext cx="5774015" cy="8046879"/>
          </a:xfrm>
          <a:prstGeom prst="rect">
            <a:avLst/>
          </a:prstGeom>
          <a:solidFill>
            <a:srgbClr val="FEFEFF"/>
          </a:solid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321345" y="1094396"/>
            <a:ext cx="5832594" cy="8320909"/>
          </a:xfrm>
          <a:custGeom>
            <a:avLst/>
            <a:gdLst/>
            <a:ahLst/>
            <a:cxnLst/>
            <a:rect l="l" t="t" r="r" b="b"/>
            <a:pathLst>
              <a:path w="5832594" h="8320909">
                <a:moveTo>
                  <a:pt x="0" y="0"/>
                </a:moveTo>
                <a:lnTo>
                  <a:pt x="5832593" y="0"/>
                </a:lnTo>
                <a:lnTo>
                  <a:pt x="5832593" y="8320909"/>
                </a:lnTo>
                <a:lnTo>
                  <a:pt x="0" y="832090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5586" b="-1902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8069210" y="1611677"/>
            <a:ext cx="6787591" cy="10941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199"/>
              </a:lnSpc>
              <a:spcBef>
                <a:spcPct val="0"/>
              </a:spcBef>
            </a:pPr>
            <a:r>
              <a:rPr lang="en-US" sz="8199">
                <a:solidFill>
                  <a:srgbClr val="FEFEFF"/>
                </a:solidFill>
                <a:latin typeface="Karla 1"/>
                <a:ea typeface="Karla 1"/>
                <a:cs typeface="Karla 1"/>
                <a:sym typeface="Karla 1"/>
              </a:rPr>
              <a:t>AGENDA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125139" y="3469045"/>
            <a:ext cx="8105950" cy="3013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82930" lvl="1" indent="-291465" algn="just">
              <a:lnSpc>
                <a:spcPts val="4860"/>
              </a:lnSpc>
              <a:buFont typeface="Arial"/>
              <a:buChar char="•"/>
            </a:pPr>
            <a:r>
              <a:rPr lang="en-US" sz="2700">
                <a:solidFill>
                  <a:srgbClr val="FEFEFF"/>
                </a:solidFill>
                <a:latin typeface="Karla 3"/>
                <a:ea typeface="Karla 3"/>
                <a:cs typeface="Karla 3"/>
                <a:sym typeface="Karla 3"/>
              </a:rPr>
              <a:t>What is Contextualized ABE/ESOL? </a:t>
            </a:r>
          </a:p>
          <a:p>
            <a:pPr marL="582930" lvl="1" indent="-291465" algn="just">
              <a:lnSpc>
                <a:spcPts val="4860"/>
              </a:lnSpc>
              <a:buFont typeface="Arial"/>
              <a:buChar char="•"/>
            </a:pPr>
            <a:r>
              <a:rPr lang="en-US" sz="2700">
                <a:solidFill>
                  <a:srgbClr val="FEFEFF"/>
                </a:solidFill>
                <a:latin typeface="Karla 3"/>
                <a:ea typeface="Karla 3"/>
                <a:cs typeface="Karla 3"/>
                <a:sym typeface="Karla 3"/>
              </a:rPr>
              <a:t>Who benefits?</a:t>
            </a:r>
          </a:p>
          <a:p>
            <a:pPr marL="582930" lvl="1" indent="-291465" algn="just">
              <a:lnSpc>
                <a:spcPts val="4860"/>
              </a:lnSpc>
              <a:buFont typeface="Arial"/>
              <a:buChar char="•"/>
            </a:pPr>
            <a:r>
              <a:rPr lang="en-US" sz="2700">
                <a:solidFill>
                  <a:srgbClr val="FEFEFF"/>
                </a:solidFill>
                <a:latin typeface="Karla 3"/>
                <a:ea typeface="Karla 3"/>
                <a:cs typeface="Karla 3"/>
                <a:sym typeface="Karla 3"/>
              </a:rPr>
              <a:t>What are the goals?</a:t>
            </a:r>
          </a:p>
          <a:p>
            <a:pPr marL="582930" lvl="1" indent="-291465" algn="just">
              <a:lnSpc>
                <a:spcPts val="4860"/>
              </a:lnSpc>
              <a:buFont typeface="Arial"/>
              <a:buChar char="•"/>
            </a:pPr>
            <a:r>
              <a:rPr lang="en-US" sz="2700">
                <a:solidFill>
                  <a:srgbClr val="FEFEFF"/>
                </a:solidFill>
                <a:latin typeface="Karla 3"/>
                <a:ea typeface="Karla 3"/>
                <a:cs typeface="Karla 3"/>
                <a:sym typeface="Karla 3"/>
              </a:rPr>
              <a:t>Program Examples</a:t>
            </a:r>
          </a:p>
          <a:p>
            <a:pPr marL="582930" lvl="1" indent="-291465" algn="just">
              <a:lnSpc>
                <a:spcPts val="4860"/>
              </a:lnSpc>
              <a:buFont typeface="Arial"/>
              <a:buChar char="•"/>
            </a:pPr>
            <a:r>
              <a:rPr lang="en-US" sz="2700">
                <a:solidFill>
                  <a:srgbClr val="FEFEFF"/>
                </a:solidFill>
                <a:latin typeface="Karla 3"/>
                <a:ea typeface="Karla 3"/>
                <a:cs typeface="Karla 3"/>
                <a:sym typeface="Karla 3"/>
              </a:rPr>
              <a:t>Tools and resources</a:t>
            </a:r>
          </a:p>
        </p:txBody>
      </p:sp>
      <p:sp>
        <p:nvSpPr>
          <p:cNvPr id="11" name="Freeform 11"/>
          <p:cNvSpPr/>
          <p:nvPr/>
        </p:nvSpPr>
        <p:spPr>
          <a:xfrm>
            <a:off x="15903146" y="9395791"/>
            <a:ext cx="2063535" cy="625130"/>
          </a:xfrm>
          <a:custGeom>
            <a:avLst/>
            <a:gdLst/>
            <a:ahLst/>
            <a:cxnLst/>
            <a:rect l="l" t="t" r="r" b="b"/>
            <a:pathLst>
              <a:path w="2063535" h="625130">
                <a:moveTo>
                  <a:pt x="0" y="0"/>
                </a:moveTo>
                <a:lnTo>
                  <a:pt x="2063535" y="0"/>
                </a:lnTo>
                <a:lnTo>
                  <a:pt x="2063535" y="625130"/>
                </a:lnTo>
                <a:lnTo>
                  <a:pt x="0" y="62513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13269882" y="9433765"/>
            <a:ext cx="2519374" cy="549182"/>
          </a:xfrm>
          <a:custGeom>
            <a:avLst/>
            <a:gdLst/>
            <a:ahLst/>
            <a:cxnLst/>
            <a:rect l="l" t="t" r="r" b="b"/>
            <a:pathLst>
              <a:path w="2519374" h="549182">
                <a:moveTo>
                  <a:pt x="0" y="0"/>
                </a:moveTo>
                <a:lnTo>
                  <a:pt x="2519374" y="0"/>
                </a:lnTo>
                <a:lnTo>
                  <a:pt x="2519374" y="549182"/>
                </a:lnTo>
                <a:lnTo>
                  <a:pt x="0" y="54918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AutoShape 13"/>
          <p:cNvSpPr/>
          <p:nvPr/>
        </p:nvSpPr>
        <p:spPr>
          <a:xfrm>
            <a:off x="8069210" y="2836494"/>
            <a:ext cx="2261045" cy="0"/>
          </a:xfrm>
          <a:prstGeom prst="line">
            <a:avLst/>
          </a:prstGeom>
          <a:ln w="104775" cap="rnd">
            <a:solidFill>
              <a:srgbClr val="86C27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4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282420" y="9557340"/>
            <a:ext cx="18852841" cy="0"/>
          </a:xfrm>
          <a:prstGeom prst="line">
            <a:avLst/>
          </a:prstGeom>
          <a:ln w="28575" cap="rnd">
            <a:solidFill>
              <a:srgbClr val="3EDBF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2811854" y="0"/>
            <a:ext cx="5476146" cy="10287000"/>
            <a:chOff x="0" y="0"/>
            <a:chExt cx="7301528" cy="13716000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alphaModFix amt="85000"/>
            </a:blip>
            <a:srcRect l="19245" r="854"/>
            <a:stretch>
              <a:fillRect/>
            </a:stretch>
          </p:blipFill>
          <p:spPr>
            <a:xfrm>
              <a:off x="0" y="0"/>
              <a:ext cx="7301528" cy="13716000"/>
            </a:xfrm>
            <a:prstGeom prst="rect">
              <a:avLst/>
            </a:prstGeom>
          </p:spPr>
        </p:pic>
      </p:grpSp>
      <p:sp>
        <p:nvSpPr>
          <p:cNvPr id="5" name="Freeform 5"/>
          <p:cNvSpPr/>
          <p:nvPr/>
        </p:nvSpPr>
        <p:spPr>
          <a:xfrm rot="-5400000">
            <a:off x="215412" y="1249973"/>
            <a:ext cx="844062" cy="211015"/>
          </a:xfrm>
          <a:custGeom>
            <a:avLst/>
            <a:gdLst/>
            <a:ahLst/>
            <a:cxnLst/>
            <a:rect l="l" t="t" r="r" b="b"/>
            <a:pathLst>
              <a:path w="844062" h="211015">
                <a:moveTo>
                  <a:pt x="0" y="0"/>
                </a:moveTo>
                <a:lnTo>
                  <a:pt x="844061" y="0"/>
                </a:lnTo>
                <a:lnTo>
                  <a:pt x="844061" y="211015"/>
                </a:lnTo>
                <a:lnTo>
                  <a:pt x="0" y="21101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AutoShape 6"/>
          <p:cNvSpPr/>
          <p:nvPr/>
        </p:nvSpPr>
        <p:spPr>
          <a:xfrm rot="-5376337">
            <a:off x="-400441" y="3241875"/>
            <a:ext cx="2075766" cy="0"/>
          </a:xfrm>
          <a:prstGeom prst="line">
            <a:avLst/>
          </a:prstGeom>
          <a:ln w="28575" cap="rnd">
            <a:solidFill>
              <a:srgbClr val="3EDBF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1408063" y="4713390"/>
            <a:ext cx="577806" cy="577806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5C97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408063" y="5691246"/>
            <a:ext cx="577806" cy="577806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5C97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422869" y="2832329"/>
            <a:ext cx="577806" cy="577806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5C97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408063" y="6733476"/>
            <a:ext cx="577806" cy="577806"/>
            <a:chOff x="0" y="0"/>
            <a:chExt cx="6350000" cy="63500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5C97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422869" y="7771679"/>
            <a:ext cx="577806" cy="577806"/>
            <a:chOff x="0" y="0"/>
            <a:chExt cx="6350000" cy="63500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5C97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422869" y="8666891"/>
            <a:ext cx="577806" cy="577806"/>
            <a:chOff x="0" y="0"/>
            <a:chExt cx="6350000" cy="63500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5C97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1422869" y="830532"/>
            <a:ext cx="10830454" cy="1704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20"/>
              </a:lnSpc>
            </a:pPr>
            <a:r>
              <a:rPr lang="en-US" sz="5600">
                <a:solidFill>
                  <a:srgbClr val="FEFEFF"/>
                </a:solidFill>
                <a:latin typeface="Karla 1"/>
                <a:ea typeface="Karla 1"/>
                <a:cs typeface="Karla 1"/>
                <a:sym typeface="Karla 1"/>
              </a:rPr>
              <a:t>What is Contextualized ABE/ESOL?​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2496433" y="4757818"/>
            <a:ext cx="10083980" cy="431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FEFEFF"/>
                </a:solidFill>
                <a:latin typeface="Karla 2"/>
                <a:ea typeface="Karla 2"/>
                <a:cs typeface="Karla 2"/>
                <a:sym typeface="Karla 2"/>
              </a:rPr>
              <a:t>Concurrent NOT sequential​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2496433" y="5516600"/>
            <a:ext cx="9919983" cy="869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FEFEFF"/>
                </a:solidFill>
                <a:latin typeface="Karla 2"/>
                <a:ea typeface="Karla 2"/>
                <a:cs typeface="Karla 2"/>
                <a:sym typeface="Karla 2"/>
              </a:rPr>
              <a:t>Co-taught, co-designed by Adult Education and Technical Skills instructors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2511239" y="2876758"/>
            <a:ext cx="8280014" cy="431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FEFEFF"/>
                </a:solidFill>
                <a:latin typeface="Karla 2"/>
                <a:ea typeface="Karla 2"/>
                <a:cs typeface="Karla 2"/>
                <a:sym typeface="Karla 2"/>
              </a:rPr>
              <a:t>Objective: employment in specific occupation​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2496433" y="6606454"/>
            <a:ext cx="9919983" cy="869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FEFEFF"/>
                </a:solidFill>
                <a:latin typeface="Karla 2"/>
                <a:ea typeface="Karla 2"/>
                <a:cs typeface="Karla 2"/>
                <a:sym typeface="Karla 2"/>
              </a:rPr>
              <a:t>Literacy, numeracy, English language skills contextualized to occupation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2511239" y="7825633"/>
            <a:ext cx="9919983" cy="431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FEFEFF"/>
                </a:solidFill>
                <a:latin typeface="Karla 2"/>
                <a:ea typeface="Karla 2"/>
                <a:cs typeface="Karla 2"/>
                <a:sym typeface="Karla 2"/>
              </a:rPr>
              <a:t>Employability skill building​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2511239" y="8724922"/>
            <a:ext cx="9756889" cy="431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FEFEFF"/>
                </a:solidFill>
                <a:latin typeface="Karla 2"/>
                <a:ea typeface="Karla 2"/>
                <a:cs typeface="Karla 2"/>
                <a:sym typeface="Karla 2"/>
              </a:rPr>
              <a:t>Career coaching and support services</a:t>
            </a:r>
          </a:p>
        </p:txBody>
      </p:sp>
      <p:grpSp>
        <p:nvGrpSpPr>
          <p:cNvPr id="26" name="Group 26"/>
          <p:cNvGrpSpPr/>
          <p:nvPr/>
        </p:nvGrpSpPr>
        <p:grpSpPr>
          <a:xfrm>
            <a:off x="1422869" y="3764109"/>
            <a:ext cx="577806" cy="577806"/>
            <a:chOff x="0" y="0"/>
            <a:chExt cx="6350000" cy="63500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5C97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" name="TextBox 28"/>
          <p:cNvSpPr txBox="1"/>
          <p:nvPr/>
        </p:nvSpPr>
        <p:spPr>
          <a:xfrm>
            <a:off x="2511239" y="3808537"/>
            <a:ext cx="8280014" cy="431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FEFEFF"/>
                </a:solidFill>
                <a:latin typeface="Karla 2"/>
                <a:ea typeface="Karla 2"/>
                <a:cs typeface="Karla 2"/>
                <a:sym typeface="Karla 2"/>
              </a:rPr>
              <a:t>Adult education + occupational skills training​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4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685813" y="0"/>
            <a:ext cx="19659626" cy="7771641"/>
          </a:xfrm>
          <a:prstGeom prst="rect">
            <a:avLst/>
          </a:prstGeom>
          <a:solidFill>
            <a:srgbClr val="FEFEFF"/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AutoShape 3"/>
          <p:cNvSpPr/>
          <p:nvPr/>
        </p:nvSpPr>
        <p:spPr>
          <a:xfrm>
            <a:off x="5522754" y="4056794"/>
            <a:ext cx="3526704" cy="2877763"/>
          </a:xfrm>
          <a:prstGeom prst="rect">
            <a:avLst/>
          </a:prstGeom>
          <a:solidFill>
            <a:srgbClr val="3EDBFE">
              <a:alpha val="33725"/>
            </a:srgbClr>
          </a:solidFill>
        </p:spPr>
        <p:txBody>
          <a:bodyPr/>
          <a:lstStyle/>
          <a:p>
            <a:endParaRPr lang="en-US"/>
          </a:p>
        </p:txBody>
      </p:sp>
      <p:sp>
        <p:nvSpPr>
          <p:cNvPr id="4" name="AutoShape 4"/>
          <p:cNvSpPr/>
          <p:nvPr/>
        </p:nvSpPr>
        <p:spPr>
          <a:xfrm>
            <a:off x="5326597" y="4056794"/>
            <a:ext cx="3536804" cy="2664318"/>
          </a:xfrm>
          <a:prstGeom prst="rect">
            <a:avLst/>
          </a:prstGeom>
          <a:solidFill>
            <a:srgbClr val="1F1450"/>
          </a:solid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2963877" y="979845"/>
            <a:ext cx="12322684" cy="19958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99"/>
              </a:lnSpc>
            </a:pPr>
            <a:r>
              <a:rPr lang="en-US" sz="7799">
                <a:solidFill>
                  <a:srgbClr val="1F1450"/>
                </a:solidFill>
                <a:latin typeface="Karla 1"/>
                <a:ea typeface="Karla 1"/>
                <a:cs typeface="Karla 1"/>
                <a:sym typeface="Karla 1"/>
              </a:rPr>
              <a:t>WHAT </a:t>
            </a:r>
          </a:p>
          <a:p>
            <a:pPr algn="ctr">
              <a:lnSpc>
                <a:spcPts val="7599"/>
              </a:lnSpc>
              <a:spcBef>
                <a:spcPct val="0"/>
              </a:spcBef>
            </a:pPr>
            <a:r>
              <a:rPr lang="en-US" sz="7599">
                <a:solidFill>
                  <a:srgbClr val="1F1450"/>
                </a:solidFill>
                <a:latin typeface="Karla 1"/>
                <a:ea typeface="Karla 1"/>
                <a:cs typeface="Karla 1"/>
                <a:sym typeface="Karla 1"/>
              </a:rPr>
              <a:t>POPULATIONS BENEFIT?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695432" y="4461111"/>
            <a:ext cx="2799134" cy="1746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99"/>
              </a:lnSpc>
            </a:pPr>
            <a:r>
              <a:rPr lang="en-US" sz="2499">
                <a:solidFill>
                  <a:srgbClr val="FEFEFF"/>
                </a:solidFill>
                <a:latin typeface="Karla 2"/>
                <a:ea typeface="Karla 2"/>
                <a:cs typeface="Karla 2"/>
                <a:sym typeface="Karla 2"/>
              </a:rPr>
              <a:t>English-language proficiency insufficient </a:t>
            </a:r>
          </a:p>
          <a:p>
            <a:pPr algn="just">
              <a:lnSpc>
                <a:spcPts val="3499"/>
              </a:lnSpc>
            </a:pPr>
            <a:r>
              <a:rPr lang="en-US" sz="2499">
                <a:solidFill>
                  <a:srgbClr val="FEFEFF"/>
                </a:solidFill>
                <a:latin typeface="Karla 2"/>
                <a:ea typeface="Karla 2"/>
                <a:cs typeface="Karla 2"/>
                <a:sym typeface="Karla 2"/>
              </a:rPr>
              <a:t>for employment</a:t>
            </a:r>
          </a:p>
        </p:txBody>
      </p:sp>
      <p:sp>
        <p:nvSpPr>
          <p:cNvPr id="7" name="Freeform 7"/>
          <p:cNvSpPr/>
          <p:nvPr/>
        </p:nvSpPr>
        <p:spPr>
          <a:xfrm>
            <a:off x="16377677" y="923192"/>
            <a:ext cx="844062" cy="211015"/>
          </a:xfrm>
          <a:custGeom>
            <a:avLst/>
            <a:gdLst/>
            <a:ahLst/>
            <a:cxnLst/>
            <a:rect l="l" t="t" r="r" b="b"/>
            <a:pathLst>
              <a:path w="844062" h="211015">
                <a:moveTo>
                  <a:pt x="0" y="0"/>
                </a:moveTo>
                <a:lnTo>
                  <a:pt x="844062" y="0"/>
                </a:lnTo>
                <a:lnTo>
                  <a:pt x="844062" y="211016"/>
                </a:lnTo>
                <a:lnTo>
                  <a:pt x="0" y="2110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rot="-10800000">
            <a:off x="1028700" y="923192"/>
            <a:ext cx="844062" cy="211015"/>
          </a:xfrm>
          <a:custGeom>
            <a:avLst/>
            <a:gdLst/>
            <a:ahLst/>
            <a:cxnLst/>
            <a:rect l="l" t="t" r="r" b="b"/>
            <a:pathLst>
              <a:path w="844062" h="211015">
                <a:moveTo>
                  <a:pt x="0" y="0"/>
                </a:moveTo>
                <a:lnTo>
                  <a:pt x="844062" y="0"/>
                </a:lnTo>
                <a:lnTo>
                  <a:pt x="844062" y="211016"/>
                </a:lnTo>
                <a:lnTo>
                  <a:pt x="0" y="2110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AutoShape 9"/>
          <p:cNvSpPr/>
          <p:nvPr/>
        </p:nvSpPr>
        <p:spPr>
          <a:xfrm rot="23662">
            <a:off x="13861144" y="1014412"/>
            <a:ext cx="2075766" cy="0"/>
          </a:xfrm>
          <a:prstGeom prst="line">
            <a:avLst/>
          </a:prstGeom>
          <a:ln w="28575" cap="rnd">
            <a:solidFill>
              <a:srgbClr val="1F145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" name="AutoShape 10"/>
          <p:cNvSpPr/>
          <p:nvPr/>
        </p:nvSpPr>
        <p:spPr>
          <a:xfrm rot="-10776337">
            <a:off x="2313529" y="1014413"/>
            <a:ext cx="2075766" cy="0"/>
          </a:xfrm>
          <a:prstGeom prst="line">
            <a:avLst/>
          </a:prstGeom>
          <a:ln w="28575" cap="rnd">
            <a:solidFill>
              <a:srgbClr val="1F145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" name="AutoShape 11"/>
          <p:cNvSpPr/>
          <p:nvPr/>
        </p:nvSpPr>
        <p:spPr>
          <a:xfrm>
            <a:off x="-282420" y="9096375"/>
            <a:ext cx="18852841" cy="0"/>
          </a:xfrm>
          <a:prstGeom prst="line">
            <a:avLst/>
          </a:prstGeom>
          <a:ln w="28575" cap="rnd">
            <a:solidFill>
              <a:srgbClr val="FEFE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" name="AutoShape 12"/>
          <p:cNvSpPr/>
          <p:nvPr/>
        </p:nvSpPr>
        <p:spPr>
          <a:xfrm>
            <a:off x="1277463" y="4531956"/>
            <a:ext cx="3186887" cy="2207090"/>
          </a:xfrm>
          <a:prstGeom prst="rect">
            <a:avLst/>
          </a:prstGeom>
          <a:solidFill>
            <a:srgbClr val="3EDBFE">
              <a:alpha val="33725"/>
            </a:srgbClr>
          </a:solidFill>
        </p:spPr>
        <p:txBody>
          <a:bodyPr/>
          <a:lstStyle/>
          <a:p>
            <a:endParaRPr lang="en-US"/>
          </a:p>
        </p:txBody>
      </p:sp>
      <p:sp>
        <p:nvSpPr>
          <p:cNvPr id="13" name="AutoShape 13"/>
          <p:cNvSpPr/>
          <p:nvPr/>
        </p:nvSpPr>
        <p:spPr>
          <a:xfrm>
            <a:off x="1008530" y="4199053"/>
            <a:ext cx="3275555" cy="2314261"/>
          </a:xfrm>
          <a:prstGeom prst="rect">
            <a:avLst/>
          </a:prstGeom>
          <a:solidFill>
            <a:srgbClr val="1F1450"/>
          </a:solidFill>
        </p:spPr>
        <p:txBody>
          <a:bodyPr/>
          <a:lstStyle/>
          <a:p>
            <a:endParaRPr lang="en-US"/>
          </a:p>
        </p:txBody>
      </p:sp>
      <p:sp>
        <p:nvSpPr>
          <p:cNvPr id="14" name="TextBox 14"/>
          <p:cNvSpPr txBox="1"/>
          <p:nvPr/>
        </p:nvSpPr>
        <p:spPr>
          <a:xfrm>
            <a:off x="1385067" y="4673558"/>
            <a:ext cx="2427232" cy="1308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99"/>
              </a:lnSpc>
            </a:pPr>
            <a:r>
              <a:rPr lang="en-US" sz="2499">
                <a:solidFill>
                  <a:srgbClr val="FEFEFF"/>
                </a:solidFill>
                <a:latin typeface="Karla 2"/>
                <a:ea typeface="Karla 2"/>
                <a:cs typeface="Karla 2"/>
                <a:sym typeface="Karla 2"/>
              </a:rPr>
              <a:t>Unemployed or underemployed adults</a:t>
            </a:r>
          </a:p>
        </p:txBody>
      </p:sp>
      <p:sp>
        <p:nvSpPr>
          <p:cNvPr id="15" name="AutoShape 15"/>
          <p:cNvSpPr/>
          <p:nvPr/>
        </p:nvSpPr>
        <p:spPr>
          <a:xfrm>
            <a:off x="7551869" y="3170911"/>
            <a:ext cx="2800284" cy="0"/>
          </a:xfrm>
          <a:prstGeom prst="line">
            <a:avLst/>
          </a:prstGeom>
          <a:ln w="104775" cap="rnd">
            <a:solidFill>
              <a:srgbClr val="3EDBF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15903146" y="9395791"/>
            <a:ext cx="2063535" cy="625130"/>
          </a:xfrm>
          <a:custGeom>
            <a:avLst/>
            <a:gdLst/>
            <a:ahLst/>
            <a:cxnLst/>
            <a:rect l="l" t="t" r="r" b="b"/>
            <a:pathLst>
              <a:path w="2063535" h="625130">
                <a:moveTo>
                  <a:pt x="0" y="0"/>
                </a:moveTo>
                <a:lnTo>
                  <a:pt x="2063535" y="0"/>
                </a:lnTo>
                <a:lnTo>
                  <a:pt x="2063535" y="625130"/>
                </a:lnTo>
                <a:lnTo>
                  <a:pt x="0" y="62513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13269882" y="9433765"/>
            <a:ext cx="2519374" cy="549182"/>
          </a:xfrm>
          <a:custGeom>
            <a:avLst/>
            <a:gdLst/>
            <a:ahLst/>
            <a:cxnLst/>
            <a:rect l="l" t="t" r="r" b="b"/>
            <a:pathLst>
              <a:path w="2519374" h="549182">
                <a:moveTo>
                  <a:pt x="0" y="0"/>
                </a:moveTo>
                <a:lnTo>
                  <a:pt x="2519374" y="0"/>
                </a:lnTo>
                <a:lnTo>
                  <a:pt x="2519374" y="549182"/>
                </a:lnTo>
                <a:lnTo>
                  <a:pt x="0" y="54918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AutoShape 19"/>
          <p:cNvSpPr/>
          <p:nvPr/>
        </p:nvSpPr>
        <p:spPr>
          <a:xfrm>
            <a:off x="10302890" y="4241217"/>
            <a:ext cx="2899572" cy="2657803"/>
          </a:xfrm>
          <a:prstGeom prst="rect">
            <a:avLst/>
          </a:prstGeom>
          <a:solidFill>
            <a:srgbClr val="3EDBFE">
              <a:alpha val="33725"/>
            </a:srgbClr>
          </a:solidFill>
        </p:spPr>
        <p:txBody>
          <a:bodyPr/>
          <a:lstStyle/>
          <a:p>
            <a:endParaRPr lang="en-US"/>
          </a:p>
        </p:txBody>
      </p:sp>
      <p:sp>
        <p:nvSpPr>
          <p:cNvPr id="20" name="AutoShape 20"/>
          <p:cNvSpPr/>
          <p:nvPr/>
        </p:nvSpPr>
        <p:spPr>
          <a:xfrm>
            <a:off x="10106733" y="4092331"/>
            <a:ext cx="2889441" cy="2593246"/>
          </a:xfrm>
          <a:prstGeom prst="rect">
            <a:avLst/>
          </a:prstGeom>
          <a:solidFill>
            <a:srgbClr val="1F1450"/>
          </a:solidFill>
        </p:spPr>
        <p:txBody>
          <a:bodyPr/>
          <a:lstStyle/>
          <a:p>
            <a:endParaRPr lang="en-US"/>
          </a:p>
        </p:txBody>
      </p:sp>
      <p:sp>
        <p:nvSpPr>
          <p:cNvPr id="21" name="TextBox 21"/>
          <p:cNvSpPr txBox="1"/>
          <p:nvPr/>
        </p:nvSpPr>
        <p:spPr>
          <a:xfrm>
            <a:off x="10482737" y="4709095"/>
            <a:ext cx="1969700" cy="1308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99"/>
              </a:lnSpc>
            </a:pPr>
            <a:r>
              <a:rPr lang="en-US" sz="2499">
                <a:solidFill>
                  <a:srgbClr val="FEFEFF"/>
                </a:solidFill>
                <a:latin typeface="Karla 2"/>
                <a:ea typeface="Karla 2"/>
                <a:cs typeface="Karla 2"/>
                <a:sym typeface="Karla 2"/>
              </a:rPr>
              <a:t>Lacking high school credential</a:t>
            </a:r>
          </a:p>
        </p:txBody>
      </p:sp>
      <p:sp>
        <p:nvSpPr>
          <p:cNvPr id="22" name="AutoShape 22"/>
          <p:cNvSpPr/>
          <p:nvPr/>
        </p:nvSpPr>
        <p:spPr>
          <a:xfrm>
            <a:off x="14431187" y="4531956"/>
            <a:ext cx="3020739" cy="2324900"/>
          </a:xfrm>
          <a:prstGeom prst="rect">
            <a:avLst/>
          </a:prstGeom>
          <a:solidFill>
            <a:srgbClr val="3EDBFE">
              <a:alpha val="33725"/>
            </a:srgbClr>
          </a:solidFill>
        </p:spPr>
        <p:txBody>
          <a:bodyPr/>
          <a:lstStyle/>
          <a:p>
            <a:endParaRPr lang="en-US"/>
          </a:p>
        </p:txBody>
      </p:sp>
      <p:sp>
        <p:nvSpPr>
          <p:cNvPr id="23" name="AutoShape 23"/>
          <p:cNvSpPr/>
          <p:nvPr/>
        </p:nvSpPr>
        <p:spPr>
          <a:xfrm>
            <a:off x="14069237" y="4199053"/>
            <a:ext cx="3176401" cy="2444359"/>
          </a:xfrm>
          <a:prstGeom prst="rect">
            <a:avLst/>
          </a:prstGeom>
          <a:solidFill>
            <a:srgbClr val="1F1450"/>
          </a:solidFill>
        </p:spPr>
        <p:txBody>
          <a:bodyPr/>
          <a:lstStyle/>
          <a:p>
            <a:endParaRPr lang="en-US"/>
          </a:p>
        </p:txBody>
      </p:sp>
      <p:sp>
        <p:nvSpPr>
          <p:cNvPr id="24" name="TextBox 24"/>
          <p:cNvSpPr txBox="1"/>
          <p:nvPr/>
        </p:nvSpPr>
        <p:spPr>
          <a:xfrm>
            <a:off x="14429329" y="4957682"/>
            <a:ext cx="2432639" cy="869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99"/>
              </a:lnSpc>
            </a:pPr>
            <a:r>
              <a:rPr lang="en-US" sz="2499">
                <a:solidFill>
                  <a:srgbClr val="FEFEFF"/>
                </a:solidFill>
                <a:latin typeface="Karla 2"/>
                <a:ea typeface="Karla 2"/>
                <a:cs typeface="Karla 2"/>
                <a:sym typeface="Karla 2"/>
              </a:rPr>
              <a:t>Non-traditional learners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4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79256" y="0"/>
            <a:ext cx="8008744" cy="2739331"/>
          </a:xfrm>
          <a:prstGeom prst="rect">
            <a:avLst/>
          </a:prstGeom>
          <a:solidFill>
            <a:srgbClr val="FEFEFF">
              <a:alpha val="84706"/>
            </a:srgbClr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AutoShape 3"/>
          <p:cNvSpPr/>
          <p:nvPr/>
        </p:nvSpPr>
        <p:spPr>
          <a:xfrm>
            <a:off x="11878377" y="-460869"/>
            <a:ext cx="5380923" cy="8908001"/>
          </a:xfrm>
          <a:prstGeom prst="rect">
            <a:avLst/>
          </a:prstGeom>
          <a:solidFill>
            <a:srgbClr val="3EDBFE">
              <a:alpha val="54902"/>
            </a:srgbClr>
          </a:solid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11531172" y="-60690"/>
            <a:ext cx="5355764" cy="8126694"/>
            <a:chOff x="0" y="0"/>
            <a:chExt cx="7141018" cy="10835592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/>
            <a:srcRect l="634" r="634"/>
            <a:stretch>
              <a:fillRect/>
            </a:stretch>
          </p:blipFill>
          <p:spPr>
            <a:xfrm>
              <a:off x="0" y="0"/>
              <a:ext cx="7141018" cy="10835592"/>
            </a:xfrm>
            <a:prstGeom prst="rect">
              <a:avLst/>
            </a:prstGeom>
          </p:spPr>
        </p:pic>
      </p:grpSp>
      <p:sp>
        <p:nvSpPr>
          <p:cNvPr id="6" name="Freeform 6"/>
          <p:cNvSpPr/>
          <p:nvPr/>
        </p:nvSpPr>
        <p:spPr>
          <a:xfrm rot="-5400000">
            <a:off x="215412" y="1249973"/>
            <a:ext cx="844062" cy="211015"/>
          </a:xfrm>
          <a:custGeom>
            <a:avLst/>
            <a:gdLst/>
            <a:ahLst/>
            <a:cxnLst/>
            <a:rect l="l" t="t" r="r" b="b"/>
            <a:pathLst>
              <a:path w="844062" h="211015">
                <a:moveTo>
                  <a:pt x="0" y="0"/>
                </a:moveTo>
                <a:lnTo>
                  <a:pt x="844061" y="0"/>
                </a:lnTo>
                <a:lnTo>
                  <a:pt x="844061" y="211015"/>
                </a:lnTo>
                <a:lnTo>
                  <a:pt x="0" y="21101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AutoShape 7"/>
          <p:cNvSpPr/>
          <p:nvPr/>
        </p:nvSpPr>
        <p:spPr>
          <a:xfrm rot="-5376337">
            <a:off x="-400441" y="3241875"/>
            <a:ext cx="2075766" cy="0"/>
          </a:xfrm>
          <a:prstGeom prst="line">
            <a:avLst/>
          </a:prstGeom>
          <a:ln w="28575" cap="rnd">
            <a:solidFill>
              <a:srgbClr val="FEFE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9" name="AutoShape 9"/>
          <p:cNvSpPr/>
          <p:nvPr/>
        </p:nvSpPr>
        <p:spPr>
          <a:xfrm>
            <a:off x="-282420" y="9096375"/>
            <a:ext cx="18852841" cy="0"/>
          </a:xfrm>
          <a:prstGeom prst="line">
            <a:avLst/>
          </a:prstGeom>
          <a:ln w="28575" cap="rnd">
            <a:solidFill>
              <a:srgbClr val="FEFE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15903146" y="9395791"/>
            <a:ext cx="2063535" cy="625130"/>
          </a:xfrm>
          <a:custGeom>
            <a:avLst/>
            <a:gdLst/>
            <a:ahLst/>
            <a:cxnLst/>
            <a:rect l="l" t="t" r="r" b="b"/>
            <a:pathLst>
              <a:path w="2063535" h="625130">
                <a:moveTo>
                  <a:pt x="0" y="0"/>
                </a:moveTo>
                <a:lnTo>
                  <a:pt x="2063535" y="0"/>
                </a:lnTo>
                <a:lnTo>
                  <a:pt x="2063535" y="625130"/>
                </a:lnTo>
                <a:lnTo>
                  <a:pt x="0" y="62513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13269882" y="9433765"/>
            <a:ext cx="2519374" cy="549182"/>
          </a:xfrm>
          <a:custGeom>
            <a:avLst/>
            <a:gdLst/>
            <a:ahLst/>
            <a:cxnLst/>
            <a:rect l="l" t="t" r="r" b="b"/>
            <a:pathLst>
              <a:path w="2519374" h="549182">
                <a:moveTo>
                  <a:pt x="0" y="0"/>
                </a:moveTo>
                <a:lnTo>
                  <a:pt x="2519374" y="0"/>
                </a:lnTo>
                <a:lnTo>
                  <a:pt x="2519374" y="549182"/>
                </a:lnTo>
                <a:lnTo>
                  <a:pt x="0" y="54918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1554394" y="1028700"/>
            <a:ext cx="9165334" cy="2438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600"/>
              </a:lnSpc>
            </a:pPr>
            <a:r>
              <a:rPr lang="en-US" sz="8000" b="1">
                <a:solidFill>
                  <a:srgbClr val="FEFEFF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What are the goals?​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1554394" y="7205858"/>
            <a:ext cx="577806" cy="577806"/>
            <a:chOff x="0" y="0"/>
            <a:chExt cx="6350000" cy="63500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5C97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554394" y="4294020"/>
            <a:ext cx="577806" cy="577806"/>
            <a:chOff x="0" y="0"/>
            <a:chExt cx="6350000" cy="63500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5C97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2642765" y="7031211"/>
            <a:ext cx="8280014" cy="869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FEFEFF"/>
                </a:solidFill>
                <a:latin typeface="Karla 2"/>
                <a:ea typeface="Karla 2"/>
                <a:cs typeface="Karla 2"/>
                <a:sym typeface="Karla 2"/>
              </a:rPr>
              <a:t>Enrollment in more advanced training in targeted career pathway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2642765" y="4338449"/>
            <a:ext cx="8280014" cy="431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FEFEFF"/>
                </a:solidFill>
                <a:latin typeface="Karla 2"/>
                <a:ea typeface="Karla 2"/>
                <a:cs typeface="Karla 2"/>
                <a:sym typeface="Karla 2"/>
              </a:rPr>
              <a:t>Industry-recognized credential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1554394" y="5662424"/>
            <a:ext cx="577806" cy="577806"/>
            <a:chOff x="0" y="0"/>
            <a:chExt cx="6350000" cy="63500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5C97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2627959" y="5377714"/>
            <a:ext cx="8280014" cy="1308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FEFEFF"/>
                </a:solidFill>
                <a:latin typeface="Karla 2"/>
                <a:ea typeface="Karla 2"/>
                <a:cs typeface="Karla 2"/>
                <a:sym typeface="Karla 2"/>
              </a:rPr>
              <a:t>Employment in targeted occupation requiring post-secondary-level skills and offering career advancement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3">
            <a:extLst>
              <a:ext uri="{FF2B5EF4-FFF2-40B4-BE49-F238E27FC236}">
                <a16:creationId xmlns:a16="http://schemas.microsoft.com/office/drawing/2014/main" id="{C3935713-05C6-71F9-9D17-2F020E17F51E}"/>
              </a:ext>
            </a:extLst>
          </p:cNvPr>
          <p:cNvSpPr/>
          <p:nvPr/>
        </p:nvSpPr>
        <p:spPr>
          <a:xfrm>
            <a:off x="11878377" y="3963284"/>
            <a:ext cx="5952423" cy="4483848"/>
          </a:xfrm>
          <a:prstGeom prst="rect">
            <a:avLst/>
          </a:prstGeom>
          <a:solidFill>
            <a:srgbClr val="3EDBFE">
              <a:alpha val="54902"/>
            </a:srgbClr>
          </a:solidFill>
        </p:spPr>
        <p:txBody>
          <a:bodyPr/>
          <a:lstStyle/>
          <a:p>
            <a:endParaRPr lang="en-US"/>
          </a:p>
        </p:txBody>
      </p:sp>
      <p:sp>
        <p:nvSpPr>
          <p:cNvPr id="2" name="AutoShape 2"/>
          <p:cNvSpPr/>
          <p:nvPr/>
        </p:nvSpPr>
        <p:spPr>
          <a:xfrm>
            <a:off x="-206220" y="9173307"/>
            <a:ext cx="18852841" cy="0"/>
          </a:xfrm>
          <a:prstGeom prst="line">
            <a:avLst/>
          </a:prstGeom>
          <a:ln w="28575" cap="rnd">
            <a:solidFill>
              <a:srgbClr val="1F145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5400000">
            <a:off x="222555" y="1249973"/>
            <a:ext cx="844062" cy="211015"/>
          </a:xfrm>
          <a:custGeom>
            <a:avLst/>
            <a:gdLst/>
            <a:ahLst/>
            <a:cxnLst/>
            <a:rect l="l" t="t" r="r" b="b"/>
            <a:pathLst>
              <a:path w="844062" h="211015">
                <a:moveTo>
                  <a:pt x="0" y="0"/>
                </a:moveTo>
                <a:lnTo>
                  <a:pt x="844062" y="0"/>
                </a:lnTo>
                <a:lnTo>
                  <a:pt x="844062" y="211015"/>
                </a:lnTo>
                <a:lnTo>
                  <a:pt x="0" y="21101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AutoShape 4"/>
          <p:cNvSpPr/>
          <p:nvPr/>
        </p:nvSpPr>
        <p:spPr>
          <a:xfrm rot="-5376337">
            <a:off x="-400441" y="3241875"/>
            <a:ext cx="2075766" cy="0"/>
          </a:xfrm>
          <a:prstGeom prst="line">
            <a:avLst/>
          </a:prstGeom>
          <a:ln w="28575" cap="rnd">
            <a:solidFill>
              <a:srgbClr val="40339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" name="AutoShape 5"/>
          <p:cNvSpPr/>
          <p:nvPr/>
        </p:nvSpPr>
        <p:spPr>
          <a:xfrm>
            <a:off x="13065606" y="9258300"/>
            <a:ext cx="5069290" cy="875596"/>
          </a:xfrm>
          <a:prstGeom prst="rect">
            <a:avLst/>
          </a:prstGeom>
          <a:solidFill>
            <a:srgbClr val="FEFEFF"/>
          </a:solid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5903146" y="9395791"/>
            <a:ext cx="2063535" cy="625130"/>
          </a:xfrm>
          <a:custGeom>
            <a:avLst/>
            <a:gdLst/>
            <a:ahLst/>
            <a:cxnLst/>
            <a:rect l="l" t="t" r="r" b="b"/>
            <a:pathLst>
              <a:path w="2063535" h="625130">
                <a:moveTo>
                  <a:pt x="0" y="0"/>
                </a:moveTo>
                <a:lnTo>
                  <a:pt x="2063535" y="0"/>
                </a:lnTo>
                <a:lnTo>
                  <a:pt x="2063535" y="625130"/>
                </a:lnTo>
                <a:lnTo>
                  <a:pt x="0" y="62513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3269882" y="9433765"/>
            <a:ext cx="2519374" cy="549182"/>
          </a:xfrm>
          <a:custGeom>
            <a:avLst/>
            <a:gdLst/>
            <a:ahLst/>
            <a:cxnLst/>
            <a:rect l="l" t="t" r="r" b="b"/>
            <a:pathLst>
              <a:path w="2519374" h="549182">
                <a:moveTo>
                  <a:pt x="0" y="0"/>
                </a:moveTo>
                <a:lnTo>
                  <a:pt x="2519374" y="0"/>
                </a:lnTo>
                <a:lnTo>
                  <a:pt x="2519374" y="549182"/>
                </a:lnTo>
                <a:lnTo>
                  <a:pt x="0" y="54918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289550" y="2184178"/>
            <a:ext cx="15969750" cy="657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99"/>
              </a:lnSpc>
              <a:spcBef>
                <a:spcPct val="0"/>
              </a:spcBef>
            </a:pPr>
            <a:r>
              <a:rPr lang="en-US" sz="4899">
                <a:solidFill>
                  <a:srgbClr val="1F1450"/>
                </a:solidFill>
                <a:latin typeface="Karla 2"/>
                <a:ea typeface="Karla 2"/>
                <a:cs typeface="Karla 2"/>
                <a:sym typeface="Karla 2"/>
              </a:rPr>
              <a:t>Valley Opportunity Council MassSTEP ESOL/CDL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72308" y="3146896"/>
            <a:ext cx="12236173" cy="34216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90876" lvl="1" indent="-345438" algn="just">
              <a:lnSpc>
                <a:spcPts val="4479"/>
              </a:lnSpc>
              <a:buFont typeface="Arial"/>
              <a:buChar char="•"/>
            </a:pPr>
            <a:r>
              <a:rPr lang="en-US" sz="3199" dirty="0">
                <a:solidFill>
                  <a:srgbClr val="1F1450"/>
                </a:solidFill>
                <a:latin typeface="Karla 3"/>
                <a:ea typeface="Karla 3"/>
                <a:cs typeface="Karla 3"/>
                <a:sym typeface="Karla 3"/>
              </a:rPr>
              <a:t>Partnership: Valley Opportunity Council (VOC) + United Tractor Trailer School (UTTS)​</a:t>
            </a:r>
          </a:p>
          <a:p>
            <a:pPr marL="690876" lvl="1" indent="-345438" algn="just">
              <a:lnSpc>
                <a:spcPts val="4479"/>
              </a:lnSpc>
              <a:buFont typeface="Arial"/>
              <a:buChar char="•"/>
            </a:pPr>
            <a:r>
              <a:rPr lang="en-US" sz="3199" dirty="0">
                <a:solidFill>
                  <a:srgbClr val="1F1450"/>
                </a:solidFill>
                <a:latin typeface="Karla 3"/>
                <a:ea typeface="Karla 3"/>
                <a:cs typeface="Karla 3"/>
                <a:sym typeface="Karla 3"/>
              </a:rPr>
              <a:t>Concurrent Instruction: UTTS Commercial </a:t>
            </a:r>
          </a:p>
          <a:p>
            <a:pPr marL="345438" lvl="1" algn="just">
              <a:lnSpc>
                <a:spcPts val="4479"/>
              </a:lnSpc>
            </a:pPr>
            <a:r>
              <a:rPr lang="en-US" sz="3199" dirty="0">
                <a:solidFill>
                  <a:srgbClr val="1F1450"/>
                </a:solidFill>
                <a:latin typeface="Karla 3"/>
                <a:ea typeface="Karla 3"/>
                <a:cs typeface="Karla 3"/>
                <a:sym typeface="Karla 3"/>
              </a:rPr>
              <a:t>   Drivers License + VOC Contextualized ESOL​</a:t>
            </a:r>
          </a:p>
          <a:p>
            <a:pPr marL="690876" lvl="1" indent="-345438" algn="just">
              <a:lnSpc>
                <a:spcPts val="4479"/>
              </a:lnSpc>
              <a:buFont typeface="Arial"/>
              <a:buChar char="•"/>
            </a:pPr>
            <a:r>
              <a:rPr lang="en-US" sz="3199" dirty="0">
                <a:solidFill>
                  <a:srgbClr val="1F1450"/>
                </a:solidFill>
                <a:latin typeface="Karla 3"/>
                <a:ea typeface="Karla 3"/>
                <a:cs typeface="Karla 3"/>
                <a:sym typeface="Karla 3"/>
              </a:rPr>
              <a:t>Employability, job search skill development ​</a:t>
            </a:r>
          </a:p>
          <a:p>
            <a:pPr marL="690876" lvl="1" indent="-345438" algn="just">
              <a:lnSpc>
                <a:spcPts val="4479"/>
              </a:lnSpc>
              <a:buFont typeface="Arial"/>
              <a:buChar char="•"/>
            </a:pPr>
            <a:r>
              <a:rPr lang="en-US" sz="3199" dirty="0">
                <a:solidFill>
                  <a:srgbClr val="1F1450"/>
                </a:solidFill>
                <a:latin typeface="Karla 3"/>
                <a:ea typeface="Karla 3"/>
                <a:cs typeface="Karla 3"/>
                <a:sym typeface="Karla 3"/>
              </a:rPr>
              <a:t>Co-advising and placement support​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289550" y="1095375"/>
            <a:ext cx="15861301" cy="930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  <a:spcBef>
                <a:spcPct val="0"/>
              </a:spcBef>
            </a:pPr>
            <a:r>
              <a:rPr lang="en-US" sz="6999">
                <a:solidFill>
                  <a:srgbClr val="403393"/>
                </a:solidFill>
                <a:latin typeface="Karla 1"/>
                <a:ea typeface="Karla 1"/>
                <a:cs typeface="Karla 1"/>
                <a:sym typeface="Karla 1"/>
              </a:rPr>
              <a:t>PROGRAM EXAMPLE:</a:t>
            </a:r>
          </a:p>
        </p:txBody>
      </p:sp>
      <p:pic>
        <p:nvPicPr>
          <p:cNvPr id="2050" name="Picture 2" descr="Large truck on a highway">
            <a:extLst>
              <a:ext uri="{FF2B5EF4-FFF2-40B4-BE49-F238E27FC236}">
                <a16:creationId xmlns:a16="http://schemas.microsoft.com/office/drawing/2014/main" id="{A0F7DF51-786A-6CC0-B922-4ACA23091E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6" b="3066"/>
          <a:stretch/>
        </p:blipFill>
        <p:spPr bwMode="auto">
          <a:xfrm>
            <a:off x="10668000" y="4278504"/>
            <a:ext cx="6886627" cy="429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206220" y="9173307"/>
            <a:ext cx="18852841" cy="0"/>
          </a:xfrm>
          <a:prstGeom prst="line">
            <a:avLst/>
          </a:prstGeom>
          <a:ln w="28575" cap="rnd">
            <a:solidFill>
              <a:srgbClr val="1F145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5400000">
            <a:off x="222555" y="1249973"/>
            <a:ext cx="844062" cy="211015"/>
          </a:xfrm>
          <a:custGeom>
            <a:avLst/>
            <a:gdLst/>
            <a:ahLst/>
            <a:cxnLst/>
            <a:rect l="l" t="t" r="r" b="b"/>
            <a:pathLst>
              <a:path w="844062" h="211015">
                <a:moveTo>
                  <a:pt x="0" y="0"/>
                </a:moveTo>
                <a:lnTo>
                  <a:pt x="844062" y="0"/>
                </a:lnTo>
                <a:lnTo>
                  <a:pt x="844062" y="211015"/>
                </a:lnTo>
                <a:lnTo>
                  <a:pt x="0" y="21101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AutoShape 4"/>
          <p:cNvSpPr/>
          <p:nvPr/>
        </p:nvSpPr>
        <p:spPr>
          <a:xfrm rot="-5376337">
            <a:off x="-400441" y="3241875"/>
            <a:ext cx="2075766" cy="0"/>
          </a:xfrm>
          <a:prstGeom prst="line">
            <a:avLst/>
          </a:prstGeom>
          <a:ln w="28575" cap="rnd">
            <a:solidFill>
              <a:srgbClr val="40339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" name="AutoShape 5"/>
          <p:cNvSpPr/>
          <p:nvPr/>
        </p:nvSpPr>
        <p:spPr>
          <a:xfrm>
            <a:off x="13065606" y="9258300"/>
            <a:ext cx="5069290" cy="875596"/>
          </a:xfrm>
          <a:prstGeom prst="rect">
            <a:avLst/>
          </a:prstGeom>
          <a:solidFill>
            <a:srgbClr val="FEFEFF"/>
          </a:solid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5903146" y="9395791"/>
            <a:ext cx="2063535" cy="625130"/>
          </a:xfrm>
          <a:custGeom>
            <a:avLst/>
            <a:gdLst/>
            <a:ahLst/>
            <a:cxnLst/>
            <a:rect l="l" t="t" r="r" b="b"/>
            <a:pathLst>
              <a:path w="2063535" h="625130">
                <a:moveTo>
                  <a:pt x="0" y="0"/>
                </a:moveTo>
                <a:lnTo>
                  <a:pt x="2063535" y="0"/>
                </a:lnTo>
                <a:lnTo>
                  <a:pt x="2063535" y="625130"/>
                </a:lnTo>
                <a:lnTo>
                  <a:pt x="0" y="62513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3269882" y="9433765"/>
            <a:ext cx="2519374" cy="549182"/>
          </a:xfrm>
          <a:custGeom>
            <a:avLst/>
            <a:gdLst/>
            <a:ahLst/>
            <a:cxnLst/>
            <a:rect l="l" t="t" r="r" b="b"/>
            <a:pathLst>
              <a:path w="2519374" h="549182">
                <a:moveTo>
                  <a:pt x="0" y="0"/>
                </a:moveTo>
                <a:lnTo>
                  <a:pt x="2519374" y="0"/>
                </a:lnTo>
                <a:lnTo>
                  <a:pt x="2519374" y="549182"/>
                </a:lnTo>
                <a:lnTo>
                  <a:pt x="0" y="54918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289550" y="2184178"/>
            <a:ext cx="15969750" cy="1896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99"/>
              </a:lnSpc>
              <a:spcBef>
                <a:spcPct val="0"/>
              </a:spcBef>
            </a:pPr>
            <a:r>
              <a:rPr lang="en-US" sz="4899">
                <a:solidFill>
                  <a:srgbClr val="1F1450"/>
                </a:solidFill>
                <a:latin typeface="Karla 2"/>
                <a:ea typeface="Karla 2"/>
                <a:cs typeface="Karla 2"/>
                <a:sym typeface="Karla 2"/>
              </a:rPr>
              <a:t>Clover Park Technical College​ I-BEST Construction Trades Academy Pre-Apprenticeship Certificate Program​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71550" y="4285258"/>
            <a:ext cx="9302810" cy="39096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90876" lvl="1" indent="-345438" algn="just">
              <a:lnSpc>
                <a:spcPts val="4479"/>
              </a:lnSpc>
              <a:buFont typeface="Arial"/>
              <a:buChar char="•"/>
            </a:pPr>
            <a:r>
              <a:rPr lang="en-US" sz="3199">
                <a:solidFill>
                  <a:srgbClr val="1F1450"/>
                </a:solidFill>
                <a:latin typeface="Karla 3"/>
                <a:ea typeface="Karla 3"/>
                <a:cs typeface="Karla 3"/>
                <a:sym typeface="Karla 3"/>
              </a:rPr>
              <a:t>Co-taught: Adult Basic Education/ESOL </a:t>
            </a:r>
          </a:p>
          <a:p>
            <a:pPr algn="just">
              <a:lnSpc>
                <a:spcPts val="4479"/>
              </a:lnSpc>
            </a:pPr>
            <a:r>
              <a:rPr lang="en-US" sz="3199">
                <a:solidFill>
                  <a:srgbClr val="1F1450"/>
                </a:solidFill>
                <a:latin typeface="Karla 3"/>
                <a:ea typeface="Karla 3"/>
                <a:cs typeface="Karla 3"/>
                <a:sym typeface="Karla 3"/>
              </a:rPr>
              <a:t>       + Technical Skills instructors​</a:t>
            </a:r>
          </a:p>
          <a:p>
            <a:pPr marL="690876" lvl="1" indent="-345438" algn="just">
              <a:lnSpc>
                <a:spcPts val="4479"/>
              </a:lnSpc>
              <a:buFont typeface="Arial"/>
              <a:buChar char="•"/>
            </a:pPr>
            <a:r>
              <a:rPr lang="en-US" sz="3199">
                <a:solidFill>
                  <a:srgbClr val="1F1450"/>
                </a:solidFill>
                <a:latin typeface="Karla 3"/>
                <a:ea typeface="Karla 3"/>
                <a:cs typeface="Karla 3"/>
                <a:sym typeface="Karla 3"/>
              </a:rPr>
              <a:t>Trades Math &amp; Print Reading for Construction​</a:t>
            </a:r>
          </a:p>
          <a:p>
            <a:pPr marL="690876" lvl="1" indent="-345438" algn="just">
              <a:lnSpc>
                <a:spcPts val="4479"/>
              </a:lnSpc>
              <a:buFont typeface="Arial"/>
              <a:buChar char="•"/>
            </a:pPr>
            <a:r>
              <a:rPr lang="en-US" sz="3199">
                <a:solidFill>
                  <a:srgbClr val="1F1450"/>
                </a:solidFill>
                <a:latin typeface="Karla 3"/>
                <a:ea typeface="Karla 3"/>
                <a:cs typeface="Karla 3"/>
                <a:sym typeface="Karla 3"/>
              </a:rPr>
              <a:t>Basic Carpentry Skills​</a:t>
            </a:r>
          </a:p>
          <a:p>
            <a:pPr marL="690876" lvl="1" indent="-345438" algn="just">
              <a:lnSpc>
                <a:spcPts val="4479"/>
              </a:lnSpc>
              <a:buFont typeface="Arial"/>
              <a:buChar char="•"/>
            </a:pPr>
            <a:r>
              <a:rPr lang="en-US" sz="3199">
                <a:solidFill>
                  <a:srgbClr val="1F1450"/>
                </a:solidFill>
                <a:latin typeface="Karla 3"/>
                <a:ea typeface="Karla 3"/>
                <a:cs typeface="Karla 3"/>
                <a:sym typeface="Karla 3"/>
              </a:rPr>
              <a:t>Employment Preparation​</a:t>
            </a:r>
          </a:p>
          <a:p>
            <a:pPr marL="690876" lvl="1" indent="-345438" algn="just">
              <a:lnSpc>
                <a:spcPts val="4479"/>
              </a:lnSpc>
              <a:buFont typeface="Arial"/>
              <a:buChar char="•"/>
            </a:pPr>
            <a:r>
              <a:rPr lang="en-US" sz="3199">
                <a:solidFill>
                  <a:srgbClr val="1F1450"/>
                </a:solidFill>
                <a:latin typeface="Karla 3"/>
                <a:ea typeface="Karla 3"/>
                <a:cs typeface="Karla 3"/>
                <a:sym typeface="Karla 3"/>
              </a:rPr>
              <a:t>Industry-recognized Safety and </a:t>
            </a:r>
          </a:p>
          <a:p>
            <a:pPr algn="just">
              <a:lnSpc>
                <a:spcPts val="4479"/>
              </a:lnSpc>
            </a:pPr>
            <a:r>
              <a:rPr lang="en-US" sz="3199">
                <a:solidFill>
                  <a:srgbClr val="1F1450"/>
                </a:solidFill>
                <a:latin typeface="Karla 3"/>
                <a:ea typeface="Karla 3"/>
                <a:cs typeface="Karla 3"/>
                <a:sym typeface="Karla 3"/>
              </a:rPr>
              <a:t>       Operating Certificates​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289550" y="1095375"/>
            <a:ext cx="15861301" cy="930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  <a:spcBef>
                <a:spcPct val="0"/>
              </a:spcBef>
            </a:pPr>
            <a:r>
              <a:rPr lang="en-US" sz="6999">
                <a:solidFill>
                  <a:srgbClr val="403393"/>
                </a:solidFill>
                <a:latin typeface="Karla 1"/>
                <a:ea typeface="Karla 1"/>
                <a:cs typeface="Karla 1"/>
                <a:sym typeface="Karla 1"/>
              </a:rPr>
              <a:t>PROGRAM EXAMPLE:</a:t>
            </a:r>
          </a:p>
        </p:txBody>
      </p:sp>
      <p:sp>
        <p:nvSpPr>
          <p:cNvPr id="12" name="AutoShape 3">
            <a:extLst>
              <a:ext uri="{FF2B5EF4-FFF2-40B4-BE49-F238E27FC236}">
                <a16:creationId xmlns:a16="http://schemas.microsoft.com/office/drawing/2014/main" id="{B3C0A99D-5A5F-9504-5A21-931C4BA1FCE3}"/>
              </a:ext>
            </a:extLst>
          </p:cNvPr>
          <p:cNvSpPr/>
          <p:nvPr/>
        </p:nvSpPr>
        <p:spPr>
          <a:xfrm>
            <a:off x="10844672" y="4314506"/>
            <a:ext cx="6886626" cy="4293274"/>
          </a:xfrm>
          <a:prstGeom prst="rect">
            <a:avLst/>
          </a:prstGeom>
          <a:solidFill>
            <a:srgbClr val="3EDBFE">
              <a:alpha val="54902"/>
            </a:srgbClr>
          </a:solidFill>
        </p:spPr>
        <p:txBody>
          <a:bodyPr/>
          <a:lstStyle/>
          <a:p>
            <a:endParaRPr lang="en-US"/>
          </a:p>
        </p:txBody>
      </p:sp>
      <p:pic>
        <p:nvPicPr>
          <p:cNvPr id="3074" name="Picture 2" descr="Work tools and supplies">
            <a:extLst>
              <a:ext uri="{FF2B5EF4-FFF2-40B4-BE49-F238E27FC236}">
                <a16:creationId xmlns:a16="http://schemas.microsoft.com/office/drawing/2014/main" id="{94E3C270-E337-3C62-2E11-BD2C45DEBF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5" b="1755"/>
          <a:stretch/>
        </p:blipFill>
        <p:spPr bwMode="auto">
          <a:xfrm>
            <a:off x="10601326" y="3924301"/>
            <a:ext cx="6891710" cy="442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FE0AA7A238DF4F9C825ADB9F39EB32" ma:contentTypeVersion="4" ma:contentTypeDescription="Create a new document." ma:contentTypeScope="" ma:versionID="6cda87a82654db80903d8d7fd4f12df9">
  <xsd:schema xmlns:xsd="http://www.w3.org/2001/XMLSchema" xmlns:xs="http://www.w3.org/2001/XMLSchema" xmlns:p="http://schemas.microsoft.com/office/2006/metadata/properties" xmlns:ns2="4a3ce7f1-b571-4804-945b-ea5f38326412" targetNamespace="http://schemas.microsoft.com/office/2006/metadata/properties" ma:root="true" ma:fieldsID="2ba73cd5de5c15fb83b4e45bb5b51dc3" ns2:_="">
    <xsd:import namespace="4a3ce7f1-b571-4804-945b-ea5f3832641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3ce7f1-b571-4804-945b-ea5f3832641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01755A0-25EA-41A7-A385-A94FA7B5334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32C1F81-5B33-48F7-BF95-5BACE2F118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a3ce7f1-b571-4804-945b-ea5f3832641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B3560EE-D0C8-4D82-A98D-EE8C3C34956C}">
  <ds:schemaRefs>
    <ds:schemaRef ds:uri="http://schemas.microsoft.com/office/2006/metadata/properties"/>
    <ds:schemaRef ds:uri="http://schemas.microsoft.com/office/2006/documentManagement/types"/>
    <ds:schemaRef ds:uri="http://purl.org/dc/terms/"/>
    <ds:schemaRef ds:uri="http://www.w3.org/XML/1998/namespace"/>
    <ds:schemaRef ds:uri="http://purl.org/dc/dcmitype/"/>
    <ds:schemaRef ds:uri="4a3ce7f1-b571-4804-945b-ea5f38326412"/>
    <ds:schemaRef ds:uri="http://schemas.microsoft.com/office/infopath/2007/PartnerControls"/>
    <ds:schemaRef ds:uri="http://schemas.openxmlformats.org/package/2006/metadata/core-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240</Words>
  <Application>Microsoft Office PowerPoint</Application>
  <PresentationFormat>Custom</PresentationFormat>
  <Paragraphs>43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Karla 2</vt:lpstr>
      <vt:lpstr>Karla 1</vt:lpstr>
      <vt:lpstr>Arial</vt:lpstr>
      <vt:lpstr>Montserrat Ultra-Bold</vt:lpstr>
      <vt:lpstr>Karla 3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CEC Contextualized ABE ESOL</dc:title>
  <cp:lastModifiedBy>Mary-Ann Roberts</cp:lastModifiedBy>
  <cp:revision>7</cp:revision>
  <dcterms:created xsi:type="dcterms:W3CDTF">2006-08-16T00:00:00Z</dcterms:created>
  <dcterms:modified xsi:type="dcterms:W3CDTF">2025-04-24T00:09:32Z</dcterms:modified>
  <dc:identifier>DAGeF-de3cM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0x0101003DFE0AA7A238DF4F9C825ADB9F39EB32</vt:lpwstr>
  </property>
</Properties>
</file>